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sldIdLst>
    <p:sldId id="265" r:id="rId2"/>
    <p:sldId id="266" r:id="rId3"/>
    <p:sldId id="267" r:id="rId4"/>
    <p:sldId id="268" r:id="rId5"/>
    <p:sldId id="269" r:id="rId6"/>
    <p:sldId id="270" r:id="rId7"/>
    <p:sldId id="271" r:id="rId8"/>
    <p:sldId id="272" r:id="rId9"/>
    <p:sldId id="273" r:id="rId10"/>
    <p:sldId id="274" r:id="rId11"/>
    <p:sldId id="275" r:id="rId12"/>
  </p:sldIdLst>
  <p:sldSz cx="9144000" cy="6858000" type="screen4x3"/>
  <p:notesSz cx="6858000" cy="9144000"/>
  <p:defaultText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3" d="100"/>
          <a:sy n="103" d="100"/>
        </p:scale>
        <p:origin x="-204"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CO"/>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994837D-D17E-4BBD-BECE-37AED2DF2DCD}" type="datetimeFigureOut">
              <a:rPr lang="es-CO" smtClean="0"/>
              <a:t>06/09/2013</a:t>
            </a:fld>
            <a:endParaRPr lang="es-CO"/>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CO"/>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CO"/>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F24FAEA9-381A-4F86-83D6-B2B0764D2299}" type="slidenum">
              <a:rPr lang="es-CO" smtClean="0"/>
              <a:t>‹Nº›</a:t>
            </a:fld>
            <a:endParaRPr lang="es-CO"/>
          </a:p>
        </p:txBody>
      </p:sp>
    </p:spTree>
    <p:extLst>
      <p:ext uri="{BB962C8B-B14F-4D97-AF65-F5344CB8AC3E}">
        <p14:creationId xmlns:p14="http://schemas.microsoft.com/office/powerpoint/2010/main" val="265068871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CO" dirty="0"/>
          </a:p>
        </p:txBody>
      </p:sp>
      <p:sp>
        <p:nvSpPr>
          <p:cNvPr id="4" name="3 Marcador de número de diapositiva"/>
          <p:cNvSpPr>
            <a:spLocks noGrp="1"/>
          </p:cNvSpPr>
          <p:nvPr>
            <p:ph type="sldNum" sz="quarter" idx="10"/>
          </p:nvPr>
        </p:nvSpPr>
        <p:spPr/>
        <p:txBody>
          <a:bodyPr/>
          <a:lstStyle/>
          <a:p>
            <a:fld id="{87F277FC-8360-4783-86D2-7F86B65B6D43}" type="slidenum">
              <a:rPr lang="es-CO" smtClean="0"/>
              <a:t>1</a:t>
            </a:fld>
            <a:endParaRPr lang="es-CO"/>
          </a:p>
        </p:txBody>
      </p:sp>
    </p:spTree>
    <p:extLst>
      <p:ext uri="{BB962C8B-B14F-4D97-AF65-F5344CB8AC3E}">
        <p14:creationId xmlns:p14="http://schemas.microsoft.com/office/powerpoint/2010/main" val="25044240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CO" dirty="0"/>
          </a:p>
        </p:txBody>
      </p:sp>
      <p:sp>
        <p:nvSpPr>
          <p:cNvPr id="4" name="3 Marcador de número de diapositiva"/>
          <p:cNvSpPr>
            <a:spLocks noGrp="1"/>
          </p:cNvSpPr>
          <p:nvPr>
            <p:ph type="sldNum" sz="quarter" idx="10"/>
          </p:nvPr>
        </p:nvSpPr>
        <p:spPr/>
        <p:txBody>
          <a:bodyPr/>
          <a:lstStyle/>
          <a:p>
            <a:fld id="{87F277FC-8360-4783-86D2-7F86B65B6D43}" type="slidenum">
              <a:rPr lang="es-CO" smtClean="0"/>
              <a:t>2</a:t>
            </a:fld>
            <a:endParaRPr lang="es-CO"/>
          </a:p>
        </p:txBody>
      </p:sp>
    </p:spTree>
    <p:extLst>
      <p:ext uri="{BB962C8B-B14F-4D97-AF65-F5344CB8AC3E}">
        <p14:creationId xmlns:p14="http://schemas.microsoft.com/office/powerpoint/2010/main" val="25044240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CO" dirty="0"/>
          </a:p>
        </p:txBody>
      </p:sp>
      <p:sp>
        <p:nvSpPr>
          <p:cNvPr id="4" name="3 Marcador de número de diapositiva"/>
          <p:cNvSpPr>
            <a:spLocks noGrp="1"/>
          </p:cNvSpPr>
          <p:nvPr>
            <p:ph type="sldNum" sz="quarter" idx="10"/>
          </p:nvPr>
        </p:nvSpPr>
        <p:spPr/>
        <p:txBody>
          <a:bodyPr/>
          <a:lstStyle/>
          <a:p>
            <a:fld id="{87F277FC-8360-4783-86D2-7F86B65B6D43}" type="slidenum">
              <a:rPr lang="es-CO" smtClean="0">
                <a:solidFill>
                  <a:prstClr val="black"/>
                </a:solidFill>
              </a:rPr>
              <a:pPr/>
              <a:t>4</a:t>
            </a:fld>
            <a:endParaRPr lang="es-CO">
              <a:solidFill>
                <a:prstClr val="black"/>
              </a:solidFill>
            </a:endParaRPr>
          </a:p>
        </p:txBody>
      </p:sp>
    </p:spTree>
    <p:extLst>
      <p:ext uri="{BB962C8B-B14F-4D97-AF65-F5344CB8AC3E}">
        <p14:creationId xmlns:p14="http://schemas.microsoft.com/office/powerpoint/2010/main" val="25044240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CO" dirty="0"/>
          </a:p>
        </p:txBody>
      </p:sp>
      <p:sp>
        <p:nvSpPr>
          <p:cNvPr id="4" name="3 Marcador de número de diapositiva"/>
          <p:cNvSpPr>
            <a:spLocks noGrp="1"/>
          </p:cNvSpPr>
          <p:nvPr>
            <p:ph type="sldNum" sz="quarter" idx="10"/>
          </p:nvPr>
        </p:nvSpPr>
        <p:spPr/>
        <p:txBody>
          <a:bodyPr/>
          <a:lstStyle/>
          <a:p>
            <a:fld id="{87F277FC-8360-4783-86D2-7F86B65B6D43}" type="slidenum">
              <a:rPr lang="es-CO" smtClean="0"/>
              <a:t>7</a:t>
            </a:fld>
            <a:endParaRPr lang="es-CO"/>
          </a:p>
        </p:txBody>
      </p:sp>
    </p:spTree>
    <p:extLst>
      <p:ext uri="{BB962C8B-B14F-4D97-AF65-F5344CB8AC3E}">
        <p14:creationId xmlns:p14="http://schemas.microsoft.com/office/powerpoint/2010/main" val="25044240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CO" dirty="0"/>
          </a:p>
        </p:txBody>
      </p:sp>
      <p:sp>
        <p:nvSpPr>
          <p:cNvPr id="4" name="3 Marcador de número de diapositiva"/>
          <p:cNvSpPr>
            <a:spLocks noGrp="1"/>
          </p:cNvSpPr>
          <p:nvPr>
            <p:ph type="sldNum" sz="quarter" idx="10"/>
          </p:nvPr>
        </p:nvSpPr>
        <p:spPr/>
        <p:txBody>
          <a:bodyPr/>
          <a:lstStyle/>
          <a:p>
            <a:fld id="{87F277FC-8360-4783-86D2-7F86B65B6D43}" type="slidenum">
              <a:rPr lang="es-CO" smtClean="0"/>
              <a:t>8</a:t>
            </a:fld>
            <a:endParaRPr lang="es-CO"/>
          </a:p>
        </p:txBody>
      </p:sp>
    </p:spTree>
    <p:extLst>
      <p:ext uri="{BB962C8B-B14F-4D97-AF65-F5344CB8AC3E}">
        <p14:creationId xmlns:p14="http://schemas.microsoft.com/office/powerpoint/2010/main" val="25044240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CO" dirty="0"/>
          </a:p>
        </p:txBody>
      </p:sp>
      <p:sp>
        <p:nvSpPr>
          <p:cNvPr id="4" name="3 Marcador de número de diapositiva"/>
          <p:cNvSpPr>
            <a:spLocks noGrp="1"/>
          </p:cNvSpPr>
          <p:nvPr>
            <p:ph type="sldNum" sz="quarter" idx="10"/>
          </p:nvPr>
        </p:nvSpPr>
        <p:spPr/>
        <p:txBody>
          <a:bodyPr/>
          <a:lstStyle/>
          <a:p>
            <a:fld id="{87F277FC-8360-4783-86D2-7F86B65B6D43}" type="slidenum">
              <a:rPr lang="es-CO" smtClean="0">
                <a:solidFill>
                  <a:prstClr val="black"/>
                </a:solidFill>
              </a:rPr>
              <a:pPr/>
              <a:t>9</a:t>
            </a:fld>
            <a:endParaRPr lang="es-CO">
              <a:solidFill>
                <a:prstClr val="black"/>
              </a:solidFill>
            </a:endParaRPr>
          </a:p>
        </p:txBody>
      </p:sp>
    </p:spTree>
    <p:extLst>
      <p:ext uri="{BB962C8B-B14F-4D97-AF65-F5344CB8AC3E}">
        <p14:creationId xmlns:p14="http://schemas.microsoft.com/office/powerpoint/2010/main" val="25044240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CO" dirty="0"/>
          </a:p>
        </p:txBody>
      </p:sp>
      <p:sp>
        <p:nvSpPr>
          <p:cNvPr id="4" name="3 Marcador de número de diapositiva"/>
          <p:cNvSpPr>
            <a:spLocks noGrp="1"/>
          </p:cNvSpPr>
          <p:nvPr>
            <p:ph type="sldNum" sz="quarter" idx="10"/>
          </p:nvPr>
        </p:nvSpPr>
        <p:spPr/>
        <p:txBody>
          <a:bodyPr/>
          <a:lstStyle/>
          <a:p>
            <a:fld id="{87F277FC-8360-4783-86D2-7F86B65B6D43}" type="slidenum">
              <a:rPr lang="es-CO" smtClean="0">
                <a:solidFill>
                  <a:prstClr val="black"/>
                </a:solidFill>
              </a:rPr>
              <a:pPr/>
              <a:t>10</a:t>
            </a:fld>
            <a:endParaRPr lang="es-CO">
              <a:solidFill>
                <a:prstClr val="black"/>
              </a:solidFill>
            </a:endParaRPr>
          </a:p>
        </p:txBody>
      </p:sp>
    </p:spTree>
    <p:extLst>
      <p:ext uri="{BB962C8B-B14F-4D97-AF65-F5344CB8AC3E}">
        <p14:creationId xmlns:p14="http://schemas.microsoft.com/office/powerpoint/2010/main" val="25044240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CO" dirty="0"/>
          </a:p>
        </p:txBody>
      </p:sp>
      <p:sp>
        <p:nvSpPr>
          <p:cNvPr id="4" name="3 Marcador de número de diapositiva"/>
          <p:cNvSpPr>
            <a:spLocks noGrp="1"/>
          </p:cNvSpPr>
          <p:nvPr>
            <p:ph type="sldNum" sz="quarter" idx="10"/>
          </p:nvPr>
        </p:nvSpPr>
        <p:spPr/>
        <p:txBody>
          <a:bodyPr/>
          <a:lstStyle/>
          <a:p>
            <a:fld id="{87F277FC-8360-4783-86D2-7F86B65B6D43}" type="slidenum">
              <a:rPr lang="es-CO" smtClean="0">
                <a:solidFill>
                  <a:prstClr val="black"/>
                </a:solidFill>
              </a:rPr>
              <a:pPr/>
              <a:t>11</a:t>
            </a:fld>
            <a:endParaRPr lang="es-CO">
              <a:solidFill>
                <a:prstClr val="black"/>
              </a:solidFill>
            </a:endParaRPr>
          </a:p>
        </p:txBody>
      </p:sp>
    </p:spTree>
    <p:extLst>
      <p:ext uri="{BB962C8B-B14F-4D97-AF65-F5344CB8AC3E}">
        <p14:creationId xmlns:p14="http://schemas.microsoft.com/office/powerpoint/2010/main" val="2504424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CO"/>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CO"/>
          </a:p>
        </p:txBody>
      </p:sp>
      <p:sp>
        <p:nvSpPr>
          <p:cNvPr id="4" name="3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400341379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O"/>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396583258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CO"/>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114412323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O"/>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35333717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CO"/>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66221323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O"/>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4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6" name="5 Marcador de pie de página"/>
          <p:cNvSpPr>
            <a:spLocks noGrp="1"/>
          </p:cNvSpPr>
          <p:nvPr>
            <p:ph type="ftr" sz="quarter" idx="11"/>
          </p:nvPr>
        </p:nvSpPr>
        <p:spPr/>
        <p:txBody>
          <a:bodyPr/>
          <a:lstStyle/>
          <a:p>
            <a:endParaRPr lang="es-CO"/>
          </a:p>
        </p:txBody>
      </p:sp>
      <p:sp>
        <p:nvSpPr>
          <p:cNvPr id="7" name="6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298569327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CO"/>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7" name="6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8" name="7 Marcador de pie de página"/>
          <p:cNvSpPr>
            <a:spLocks noGrp="1"/>
          </p:cNvSpPr>
          <p:nvPr>
            <p:ph type="ftr" sz="quarter" idx="11"/>
          </p:nvPr>
        </p:nvSpPr>
        <p:spPr/>
        <p:txBody>
          <a:bodyPr/>
          <a:lstStyle/>
          <a:p>
            <a:endParaRPr lang="es-CO"/>
          </a:p>
        </p:txBody>
      </p:sp>
      <p:sp>
        <p:nvSpPr>
          <p:cNvPr id="9" name="8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31735478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O"/>
          </a:p>
        </p:txBody>
      </p:sp>
      <p:sp>
        <p:nvSpPr>
          <p:cNvPr id="3" name="2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4" name="3 Marcador de pie de página"/>
          <p:cNvSpPr>
            <a:spLocks noGrp="1"/>
          </p:cNvSpPr>
          <p:nvPr>
            <p:ph type="ftr" sz="quarter" idx="11"/>
          </p:nvPr>
        </p:nvSpPr>
        <p:spPr/>
        <p:txBody>
          <a:bodyPr/>
          <a:lstStyle/>
          <a:p>
            <a:endParaRPr lang="es-CO"/>
          </a:p>
        </p:txBody>
      </p:sp>
      <p:sp>
        <p:nvSpPr>
          <p:cNvPr id="5" name="4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38660853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3" name="2 Marcador de pie de página"/>
          <p:cNvSpPr>
            <a:spLocks noGrp="1"/>
          </p:cNvSpPr>
          <p:nvPr>
            <p:ph type="ftr" sz="quarter" idx="11"/>
          </p:nvPr>
        </p:nvSpPr>
        <p:spPr/>
        <p:txBody>
          <a:bodyPr/>
          <a:lstStyle/>
          <a:p>
            <a:endParaRPr lang="es-CO"/>
          </a:p>
        </p:txBody>
      </p:sp>
      <p:sp>
        <p:nvSpPr>
          <p:cNvPr id="4" name="3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371755846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CO"/>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6" name="5 Marcador de pie de página"/>
          <p:cNvSpPr>
            <a:spLocks noGrp="1"/>
          </p:cNvSpPr>
          <p:nvPr>
            <p:ph type="ftr" sz="quarter" idx="11"/>
          </p:nvPr>
        </p:nvSpPr>
        <p:spPr/>
        <p:txBody>
          <a:bodyPr/>
          <a:lstStyle/>
          <a:p>
            <a:endParaRPr lang="es-CO"/>
          </a:p>
        </p:txBody>
      </p:sp>
      <p:sp>
        <p:nvSpPr>
          <p:cNvPr id="7" name="6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3031434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CO"/>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CO"/>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F8E34EC5-CB6A-470C-B9A4-87934FC1443E}" type="datetimeFigureOut">
              <a:rPr lang="es-CO" smtClean="0"/>
              <a:t>06/09/2013</a:t>
            </a:fld>
            <a:endParaRPr lang="es-CO"/>
          </a:p>
        </p:txBody>
      </p:sp>
      <p:sp>
        <p:nvSpPr>
          <p:cNvPr id="6" name="5 Marcador de pie de página"/>
          <p:cNvSpPr>
            <a:spLocks noGrp="1"/>
          </p:cNvSpPr>
          <p:nvPr>
            <p:ph type="ftr" sz="quarter" idx="11"/>
          </p:nvPr>
        </p:nvSpPr>
        <p:spPr/>
        <p:txBody>
          <a:bodyPr/>
          <a:lstStyle/>
          <a:p>
            <a:endParaRPr lang="es-CO"/>
          </a:p>
        </p:txBody>
      </p:sp>
      <p:sp>
        <p:nvSpPr>
          <p:cNvPr id="7" name="6 Marcador de número de diapositiva"/>
          <p:cNvSpPr>
            <a:spLocks noGrp="1"/>
          </p:cNvSpPr>
          <p:nvPr>
            <p:ph type="sldNum" sz="quarter" idx="12"/>
          </p:nvPr>
        </p:nvSpPr>
        <p:spPr/>
        <p:txBody>
          <a:bodyPr/>
          <a:lstStyle/>
          <a:p>
            <a:fld id="{543D629F-F7A3-4402-86D2-4827A64FBD35}" type="slidenum">
              <a:rPr lang="es-CO" smtClean="0"/>
              <a:t>‹Nº›</a:t>
            </a:fld>
            <a:endParaRPr lang="es-CO"/>
          </a:p>
        </p:txBody>
      </p:sp>
    </p:spTree>
    <p:extLst>
      <p:ext uri="{BB962C8B-B14F-4D97-AF65-F5344CB8AC3E}">
        <p14:creationId xmlns:p14="http://schemas.microsoft.com/office/powerpoint/2010/main" val="211876570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CO"/>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8E34EC5-CB6A-470C-B9A4-87934FC1443E}" type="datetimeFigureOut">
              <a:rPr lang="es-CO" smtClean="0"/>
              <a:t>06/09/2013</a:t>
            </a:fld>
            <a:endParaRPr lang="es-CO"/>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CO"/>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43D629F-F7A3-4402-86D2-4827A64FBD35}" type="slidenum">
              <a:rPr lang="es-CO" smtClean="0"/>
              <a:t>‹Nº›</a:t>
            </a:fld>
            <a:endParaRPr lang="es-CO"/>
          </a:p>
        </p:txBody>
      </p:sp>
    </p:spTree>
    <p:extLst>
      <p:ext uri="{BB962C8B-B14F-4D97-AF65-F5344CB8AC3E}">
        <p14:creationId xmlns:p14="http://schemas.microsoft.com/office/powerpoint/2010/main" val="266927118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7.xml"/><Relationship Id="rId4" Type="http://schemas.openxmlformats.org/officeDocument/2006/relationships/image" Target="../media/image2.png"/></Relationships>
</file>

<file path=ppt/slides/_rels/slide1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7.xml"/><Relationship Id="rId1" Type="http://schemas.openxmlformats.org/officeDocument/2006/relationships/slideLayout" Target="../slideLayouts/slideLayout7.xml"/><Relationship Id="rId4" Type="http://schemas.openxmlformats.org/officeDocument/2006/relationships/image" Target="../media/image2.png"/></Relationships>
</file>

<file path=ppt/slides/_rels/slide1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8.xml"/><Relationship Id="rId1" Type="http://schemas.openxmlformats.org/officeDocument/2006/relationships/slideLayout" Target="../slideLayouts/slideLayout7.xml"/><Relationship Id="rId4" Type="http://schemas.openxmlformats.org/officeDocument/2006/relationships/image" Target="../media/image2.png"/></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7.xml"/><Relationship Id="rId4" Type="http://schemas.openxmlformats.org/officeDocument/2006/relationships/image" Target="../media/image2.png"/></Relationships>
</file>

<file path=ppt/slides/_rels/slide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7.xml"/><Relationship Id="rId4" Type="http://schemas.openxmlformats.org/officeDocument/2006/relationships/image" Target="../media/image2.png"/></Relationships>
</file>

<file path=ppt/slides/_rels/slide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4.xml"/><Relationship Id="rId1" Type="http://schemas.openxmlformats.org/officeDocument/2006/relationships/slideLayout" Target="../slideLayouts/slideLayout7.xml"/><Relationship Id="rId4" Type="http://schemas.openxmlformats.org/officeDocument/2006/relationships/image" Target="../media/image2.png"/></Relationships>
</file>

<file path=ppt/slides/_rels/slide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xml"/><Relationship Id="rId1" Type="http://schemas.openxmlformats.org/officeDocument/2006/relationships/slideLayout" Target="../slideLayouts/slideLayout7.xml"/><Relationship Id="rId4" Type="http://schemas.openxmlformats.org/officeDocument/2006/relationships/image" Target="../media/image2.png"/></Relationships>
</file>

<file path=ppt/slides/_rels/slide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6.xml"/><Relationship Id="rId1" Type="http://schemas.openxmlformats.org/officeDocument/2006/relationships/slideLayout" Target="../slideLayouts/slideLayout7.xml"/><Relationship Id="rId4"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79512" y="424955"/>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4" cstate="print">
            <a:extLst>
              <a:ext uri="{28A0092B-C50C-407E-A947-70E740481C1C}">
                <a14:useLocalDpi xmlns:a14="http://schemas.microsoft.com/office/drawing/2010/main" val="0"/>
              </a:ext>
            </a:extLst>
          </a:blip>
          <a:srcRect l="9409" r="14139" b="48984"/>
          <a:stretch>
            <a:fillRect/>
          </a:stretch>
        </p:blipFill>
        <p:spPr bwMode="auto">
          <a:xfrm>
            <a:off x="1551353" y="404664"/>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
        <p:nvSpPr>
          <p:cNvPr id="9" name="8 CuadroTexto"/>
          <p:cNvSpPr txBox="1"/>
          <p:nvPr/>
        </p:nvSpPr>
        <p:spPr>
          <a:xfrm>
            <a:off x="4572000" y="194122"/>
            <a:ext cx="4140065" cy="461665"/>
          </a:xfrm>
          <a:prstGeom prst="rect">
            <a:avLst/>
          </a:prstGeom>
          <a:noFill/>
        </p:spPr>
        <p:txBody>
          <a:bodyPr wrap="square" rtlCol="0">
            <a:spAutoFit/>
          </a:bodyPr>
          <a:lstStyle/>
          <a:p>
            <a:pPr algn="r"/>
            <a:r>
              <a:rPr lang="es-CO" sz="2400" b="1" dirty="0" smtClean="0">
                <a:latin typeface="Arial Narrow" pitchFamily="34" charset="0"/>
                <a:cs typeface="Arial" pitchFamily="34" charset="0"/>
              </a:rPr>
              <a:t>SECTOR MAIZ</a:t>
            </a:r>
            <a:endParaRPr lang="es-CO" sz="2400" b="1" dirty="0">
              <a:latin typeface="Arial" pitchFamily="34" charset="0"/>
              <a:cs typeface="Arial" pitchFamily="34" charset="0"/>
            </a:endParaRPr>
          </a:p>
        </p:txBody>
      </p:sp>
      <p:graphicFrame>
        <p:nvGraphicFramePr>
          <p:cNvPr id="6" name="5 Tabla"/>
          <p:cNvGraphicFramePr>
            <a:graphicFrameLocks noGrp="1"/>
          </p:cNvGraphicFramePr>
          <p:nvPr>
            <p:extLst>
              <p:ext uri="{D42A27DB-BD31-4B8C-83A1-F6EECF244321}">
                <p14:modId xmlns:p14="http://schemas.microsoft.com/office/powerpoint/2010/main" val="1721818154"/>
              </p:ext>
            </p:extLst>
          </p:nvPr>
        </p:nvGraphicFramePr>
        <p:xfrm>
          <a:off x="215516" y="1262844"/>
          <a:ext cx="8712967" cy="4041010"/>
        </p:xfrm>
        <a:graphic>
          <a:graphicData uri="http://schemas.openxmlformats.org/drawingml/2006/table">
            <a:tbl>
              <a:tblPr/>
              <a:tblGrid>
                <a:gridCol w="1792792"/>
                <a:gridCol w="4183872"/>
                <a:gridCol w="2736303"/>
              </a:tblGrid>
              <a:tr h="303238">
                <a:tc>
                  <a:txBody>
                    <a:bodyPr/>
                    <a:lstStyle/>
                    <a:p>
                      <a:pPr algn="ctr" fontAlgn="b"/>
                      <a:r>
                        <a:rPr lang="es-CO" sz="2000" b="1" i="0" u="none" strike="noStrike" dirty="0">
                          <a:solidFill>
                            <a:srgbClr val="000000"/>
                          </a:solidFill>
                          <a:effectLst/>
                          <a:latin typeface="Arial Narrow"/>
                        </a:rPr>
                        <a:t>Compromisos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2000" b="1" i="0" u="none" strike="noStrike" dirty="0">
                          <a:solidFill>
                            <a:srgbClr val="000000"/>
                          </a:solidFill>
                          <a:effectLst/>
                          <a:latin typeface="Arial Narrow"/>
                        </a:rPr>
                        <a:t>Acciones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2000" b="1" i="0" u="none" strike="noStrike" dirty="0">
                          <a:solidFill>
                            <a:srgbClr val="000000"/>
                          </a:solidFill>
                          <a:effectLst/>
                          <a:latin typeface="Arial Narrow"/>
                        </a:rPr>
                        <a:t>Cronograma</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r>
              <a:tr h="730441">
                <a:tc rowSpan="2">
                  <a:txBody>
                    <a:bodyPr/>
                    <a:lstStyle/>
                    <a:p>
                      <a:pPr algn="l" fontAlgn="b"/>
                      <a:r>
                        <a:rPr lang="es-CO" sz="1400" b="0" i="0" u="none" strike="noStrike" dirty="0" smtClean="0">
                          <a:solidFill>
                            <a:srgbClr val="000000"/>
                          </a:solidFill>
                          <a:effectLst/>
                          <a:latin typeface="Arial Narrow"/>
                        </a:rPr>
                        <a:t>Aprobación de recursos por $3.500 millones para la toma de Cobertura de Precios</a:t>
                      </a:r>
                      <a:endParaRPr lang="es-CO" sz="1400" b="0" i="0" u="none" strike="noStrike" dirty="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indent="0" algn="just">
                        <a:buFontTx/>
                        <a:buNone/>
                      </a:pPr>
                      <a:r>
                        <a:rPr lang="es-ES" sz="1400" dirty="0" smtClean="0">
                          <a:latin typeface="Arial Narrow" pitchFamily="34" charset="0"/>
                          <a:cs typeface="Arial" pitchFamily="34" charset="0"/>
                        </a:rPr>
                        <a:t>Reglamentación</a:t>
                      </a:r>
                      <a:r>
                        <a:rPr lang="es-ES" sz="1400" baseline="0" dirty="0" smtClean="0">
                          <a:latin typeface="Arial Narrow" pitchFamily="34" charset="0"/>
                          <a:cs typeface="Arial" pitchFamily="34" charset="0"/>
                        </a:rPr>
                        <a:t> d</a:t>
                      </a:r>
                      <a:r>
                        <a:rPr lang="es-ES" sz="1400" dirty="0" smtClean="0">
                          <a:latin typeface="Arial Narrow" pitchFamily="34" charset="0"/>
                          <a:cs typeface="Arial" pitchFamily="34" charset="0"/>
                        </a:rPr>
                        <a:t>e la cobertura de precio para maíz amarillo para un volumen de 56.000 toneladas,</a:t>
                      </a:r>
                      <a:r>
                        <a:rPr lang="es-ES" sz="1400" baseline="0" dirty="0" smtClean="0">
                          <a:latin typeface="Arial Narrow" pitchFamily="34" charset="0"/>
                          <a:cs typeface="Arial" pitchFamily="34" charset="0"/>
                        </a:rPr>
                        <a:t> destacándose el apoyo del 100% para los pequeños productores.</a:t>
                      </a:r>
                      <a:endParaRPr lang="es-ES" sz="1400" dirty="0" smtClean="0">
                        <a:latin typeface="Arial Narrow" pitchFamily="34" charset="0"/>
                        <a:cs typeface="Arial" pitchFamily="34" charset="0"/>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just" fontAlgn="b"/>
                      <a:r>
                        <a:rPr lang="es-CO" sz="1400" b="0" i="0" u="none" strike="noStrike" baseline="0" dirty="0" smtClean="0">
                          <a:solidFill>
                            <a:srgbClr val="000000"/>
                          </a:solidFill>
                          <a:effectLst/>
                          <a:latin typeface="Arial Narrow"/>
                        </a:rPr>
                        <a:t>En abril a través de la resolución 103  del 2013 se puso en marcha el programa </a:t>
                      </a:r>
                    </a:p>
                    <a:p>
                      <a:pPr algn="just" fontAlgn="b"/>
                      <a:endParaRPr lang="es-CO" sz="1400" b="1" i="0" u="none" strike="noStrike" baseline="0" dirty="0" smtClean="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678685">
                <a:tc vMerge="1">
                  <a:txBody>
                    <a:bodyPr/>
                    <a:lstStyle/>
                    <a:p>
                      <a:endParaRPr lang="es-CO"/>
                    </a:p>
                  </a:txBody>
                  <a:tcPr/>
                </a:tc>
                <a:tc>
                  <a:txBody>
                    <a:bodyPr/>
                    <a:lstStyle/>
                    <a:p>
                      <a:pPr marL="0" marR="0" indent="0" algn="just" defTabSz="914400" rtl="0" eaLnBrk="1" fontAlgn="auto" latinLnBrk="0" hangingPunct="1">
                        <a:lnSpc>
                          <a:spcPct val="100000"/>
                        </a:lnSpc>
                        <a:spcBef>
                          <a:spcPts val="0"/>
                        </a:spcBef>
                        <a:spcAft>
                          <a:spcPts val="0"/>
                        </a:spcAft>
                        <a:buClrTx/>
                        <a:buSzTx/>
                        <a:buFontTx/>
                        <a:buNone/>
                        <a:tabLst/>
                        <a:defRPr/>
                      </a:pPr>
                      <a:r>
                        <a:rPr lang="es-ES" sz="1400" dirty="0" smtClean="0">
                          <a:latin typeface="Arial Narrow" pitchFamily="34" charset="0"/>
                          <a:cs typeface="Arial" pitchFamily="34" charset="0"/>
                        </a:rPr>
                        <a:t>Para maíz blanco</a:t>
                      </a:r>
                      <a:r>
                        <a:rPr lang="es-ES" sz="1400" baseline="0" dirty="0" smtClean="0">
                          <a:latin typeface="Arial Narrow" pitchFamily="34" charset="0"/>
                          <a:cs typeface="Arial" pitchFamily="34" charset="0"/>
                        </a:rPr>
                        <a:t> se realizo el estudio técnico y jurídico y no se fue viable el instrumento. </a:t>
                      </a:r>
                      <a:endParaRPr lang="es-CO" sz="1400" b="0" i="0" u="none" strike="noStrike" dirty="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endParaRPr lang="es-CO" sz="1400" b="0" i="0" u="none" strike="noStrike" kern="1200" baseline="0" dirty="0">
                        <a:solidFill>
                          <a:srgbClr val="000000"/>
                        </a:solidFill>
                        <a:effectLst/>
                        <a:latin typeface="Arial Narrow"/>
                        <a:ea typeface="+mn-ea"/>
                        <a:cs typeface="+mn-cs"/>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678685">
                <a:tc>
                  <a:txBody>
                    <a:bodyPr/>
                    <a:lstStyle/>
                    <a:p>
                      <a:pPr algn="l" fontAlgn="b"/>
                      <a:r>
                        <a:rPr lang="es-CO" sz="1400" b="0" i="0" u="none" strike="noStrike" dirty="0" smtClean="0">
                          <a:solidFill>
                            <a:srgbClr val="000000"/>
                          </a:solidFill>
                          <a:effectLst/>
                          <a:latin typeface="Arial Narrow"/>
                        </a:rPr>
                        <a:t>Apoyo por $15.000 millones para acompañar proceso de comercialización 2013 de maíz blanco</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indent="0" algn="just">
                        <a:buFontTx/>
                        <a:buNone/>
                      </a:pPr>
                      <a:r>
                        <a:rPr lang="es-CO" sz="1400" b="0" i="0" u="none" strike="noStrike" dirty="0" smtClean="0">
                          <a:solidFill>
                            <a:srgbClr val="000000"/>
                          </a:solidFill>
                          <a:effectLst/>
                          <a:latin typeface="Arial Narrow"/>
                          <a:cs typeface="+mn-cs"/>
                        </a:rPr>
                        <a:t>Con Fenalce</a:t>
                      </a:r>
                      <a:r>
                        <a:rPr lang="es-CO" sz="1400" b="0" i="0" u="none" strike="noStrike" baseline="0" dirty="0" smtClean="0">
                          <a:solidFill>
                            <a:srgbClr val="000000"/>
                          </a:solidFill>
                          <a:effectLst/>
                          <a:latin typeface="Arial Narrow"/>
                          <a:cs typeface="+mn-cs"/>
                        </a:rPr>
                        <a:t> se concertó un programa de compensación de $75.000/ton al maíz blanco a 200.000 toneladas. </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just" fontAlgn="b"/>
                      <a:r>
                        <a:rPr lang="es-CO" sz="1400" b="0" i="0" u="none" strike="noStrike" dirty="0" smtClean="0">
                          <a:solidFill>
                            <a:srgbClr val="000000"/>
                          </a:solidFill>
                          <a:effectLst/>
                          <a:latin typeface="Arial Narrow"/>
                        </a:rPr>
                        <a:t>El programa se reglamenta</a:t>
                      </a:r>
                      <a:r>
                        <a:rPr lang="es-CO" sz="1400" b="0" i="0" u="none" strike="noStrike" baseline="0" dirty="0" smtClean="0">
                          <a:solidFill>
                            <a:srgbClr val="000000"/>
                          </a:solidFill>
                          <a:effectLst/>
                          <a:latin typeface="Arial Narrow"/>
                        </a:rPr>
                        <a:t> en la presente semana para otorgar un apoyo a la comercialización del 1 de agosto a 30 de noviembre de 2013.</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874749">
                <a:tc>
                  <a:txBody>
                    <a:bodyPr/>
                    <a:lstStyle/>
                    <a:p>
                      <a:pPr algn="l" fontAlgn="b"/>
                      <a:r>
                        <a:rPr lang="es-CO" sz="1400" b="0" i="0" u="none" strike="noStrike" dirty="0" smtClean="0">
                          <a:solidFill>
                            <a:srgbClr val="000000"/>
                          </a:solidFill>
                          <a:effectLst/>
                          <a:latin typeface="Arial Narrow"/>
                        </a:rPr>
                        <a:t>Socialización de los instrumentos del Plan País Maíz. </a:t>
                      </a:r>
                      <a:endParaRPr lang="es-CO" sz="1400" b="0" i="0" u="none" strike="noStrike" dirty="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lvl="0" indent="0" algn="just" defTabSz="914400" rtl="0" eaLnBrk="1" fontAlgn="b" latinLnBrk="0" hangingPunct="1">
                        <a:lnSpc>
                          <a:spcPct val="100000"/>
                        </a:lnSpc>
                        <a:spcBef>
                          <a:spcPts val="0"/>
                        </a:spcBef>
                        <a:spcAft>
                          <a:spcPts val="0"/>
                        </a:spcAft>
                        <a:buClrTx/>
                        <a:buSzTx/>
                        <a:buFontTx/>
                        <a:buNone/>
                        <a:tabLst/>
                        <a:defRPr/>
                      </a:pPr>
                      <a:r>
                        <a:rPr lang="es-ES" sz="1400" dirty="0" smtClean="0">
                          <a:latin typeface="Arial Narrow" pitchFamily="34" charset="0"/>
                          <a:cs typeface="Arial" pitchFamily="34" charset="0"/>
                        </a:rPr>
                        <a:t>Presentación</a:t>
                      </a:r>
                      <a:r>
                        <a:rPr lang="es-ES" sz="1400" baseline="0" dirty="0" smtClean="0">
                          <a:latin typeface="Arial Narrow" pitchFamily="34" charset="0"/>
                          <a:cs typeface="Arial" pitchFamily="34" charset="0"/>
                        </a:rPr>
                        <a:t> de los parámetros y condiciones de los programas que se reglamenten para apoyar la comercialización del segundo semestre. </a:t>
                      </a:r>
                      <a:endParaRPr lang="es-CO" sz="1400" b="0" i="0" u="none" strike="noStrike" dirty="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s-CO" sz="1400" b="0" i="0" u="none" strike="noStrike" dirty="0" smtClean="0">
                          <a:solidFill>
                            <a:srgbClr val="000000"/>
                          </a:solidFill>
                          <a:effectLst/>
                          <a:latin typeface="Arial Narrow"/>
                        </a:rPr>
                        <a:t>Reuniones con</a:t>
                      </a:r>
                      <a:r>
                        <a:rPr lang="es-CO" sz="1400" b="0" i="0" u="none" strike="noStrike" baseline="0" dirty="0" smtClean="0">
                          <a:solidFill>
                            <a:srgbClr val="000000"/>
                          </a:solidFill>
                          <a:effectLst/>
                          <a:latin typeface="Arial Narrow"/>
                        </a:rPr>
                        <a:t> productores e</a:t>
                      </a:r>
                      <a:r>
                        <a:rPr lang="es-CO" sz="1400" b="0" i="0" u="none" strike="noStrike" dirty="0" smtClean="0">
                          <a:solidFill>
                            <a:srgbClr val="000000"/>
                          </a:solidFill>
                          <a:effectLst/>
                          <a:latin typeface="Arial Narrow"/>
                        </a:rPr>
                        <a:t>n las principales</a:t>
                      </a:r>
                      <a:r>
                        <a:rPr lang="es-CO" sz="1400" b="0" i="0" u="none" strike="noStrike" baseline="0" dirty="0" smtClean="0">
                          <a:solidFill>
                            <a:srgbClr val="000000"/>
                          </a:solidFill>
                          <a:effectLst/>
                          <a:latin typeface="Arial Narrow"/>
                        </a:rPr>
                        <a:t> regiones del país (Córdoba, Tolima, Valle, Meta y Cesar): Julio - agosto de 2013</a:t>
                      </a:r>
                      <a:endParaRPr lang="es-CO" sz="1400" b="0" i="0" u="none" strike="noStrike" dirty="0">
                        <a:solidFill>
                          <a:srgbClr val="000000"/>
                        </a:solidFill>
                        <a:effectLst/>
                        <a:latin typeface="Arial Narrow"/>
                      </a:endParaRPr>
                    </a:p>
                  </a:txBody>
                  <a:tcPr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63263326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79512" y="424955"/>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4" cstate="print">
            <a:extLst>
              <a:ext uri="{28A0092B-C50C-407E-A947-70E740481C1C}">
                <a14:useLocalDpi xmlns:a14="http://schemas.microsoft.com/office/drawing/2010/main" val="0"/>
              </a:ext>
            </a:extLst>
          </a:blip>
          <a:srcRect l="9409" r="14139" b="48984"/>
          <a:stretch>
            <a:fillRect/>
          </a:stretch>
        </p:blipFill>
        <p:spPr bwMode="auto">
          <a:xfrm>
            <a:off x="1551353" y="404664"/>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solidFill>
                <a:prstClr val="white"/>
              </a:solidFill>
            </a:endParaRPr>
          </a:p>
        </p:txBody>
      </p:sp>
      <p:sp>
        <p:nvSpPr>
          <p:cNvPr id="9" name="8 CuadroTexto"/>
          <p:cNvSpPr txBox="1"/>
          <p:nvPr/>
        </p:nvSpPr>
        <p:spPr>
          <a:xfrm>
            <a:off x="4539278" y="338089"/>
            <a:ext cx="4140065" cy="461665"/>
          </a:xfrm>
          <a:prstGeom prst="rect">
            <a:avLst/>
          </a:prstGeom>
          <a:noFill/>
        </p:spPr>
        <p:txBody>
          <a:bodyPr wrap="square" rtlCol="0">
            <a:spAutoFit/>
          </a:bodyPr>
          <a:lstStyle/>
          <a:p>
            <a:pPr algn="r"/>
            <a:r>
              <a:rPr lang="es-CO" sz="2400" b="1" dirty="0" smtClean="0">
                <a:solidFill>
                  <a:prstClr val="black"/>
                </a:solidFill>
                <a:latin typeface="Arial Narrow" pitchFamily="34" charset="0"/>
                <a:cs typeface="Arial" pitchFamily="34" charset="0"/>
              </a:rPr>
              <a:t>SECTOR LECHE</a:t>
            </a:r>
            <a:endParaRPr lang="es-CO" sz="2400" b="1" dirty="0">
              <a:solidFill>
                <a:prstClr val="black"/>
              </a:solidFill>
              <a:latin typeface="Arial" pitchFamily="34" charset="0"/>
              <a:cs typeface="Arial" pitchFamily="34" charset="0"/>
            </a:endParaRPr>
          </a:p>
        </p:txBody>
      </p:sp>
      <p:graphicFrame>
        <p:nvGraphicFramePr>
          <p:cNvPr id="6" name="5 Tabla"/>
          <p:cNvGraphicFramePr>
            <a:graphicFrameLocks noGrp="1"/>
          </p:cNvGraphicFramePr>
          <p:nvPr>
            <p:extLst>
              <p:ext uri="{D42A27DB-BD31-4B8C-83A1-F6EECF244321}">
                <p14:modId xmlns:p14="http://schemas.microsoft.com/office/powerpoint/2010/main" val="3627138056"/>
              </p:ext>
            </p:extLst>
          </p:nvPr>
        </p:nvGraphicFramePr>
        <p:xfrm>
          <a:off x="215516" y="1107970"/>
          <a:ext cx="8712967" cy="5515318"/>
        </p:xfrm>
        <a:graphic>
          <a:graphicData uri="http://schemas.openxmlformats.org/drawingml/2006/table">
            <a:tbl>
              <a:tblPr/>
              <a:tblGrid>
                <a:gridCol w="2340260"/>
                <a:gridCol w="2592288"/>
                <a:gridCol w="3780419"/>
              </a:tblGrid>
              <a:tr h="303238">
                <a:tc>
                  <a:txBody>
                    <a:bodyPr/>
                    <a:lstStyle/>
                    <a:p>
                      <a:pPr algn="ctr" fontAlgn="b"/>
                      <a:r>
                        <a:rPr lang="es-CO" sz="1800" b="1" i="0" u="none" strike="noStrike" dirty="0">
                          <a:solidFill>
                            <a:srgbClr val="000000"/>
                          </a:solidFill>
                          <a:effectLst/>
                          <a:latin typeface="Arial Narrow"/>
                        </a:rPr>
                        <a:t>Compromisos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1800" b="1" i="0" u="none" strike="noStrike" dirty="0">
                          <a:solidFill>
                            <a:srgbClr val="000000"/>
                          </a:solidFill>
                          <a:effectLst/>
                          <a:latin typeface="Arial Narrow"/>
                        </a:rPr>
                        <a:t>Acciones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1800" b="1" i="0" u="none" strike="noStrike" dirty="0">
                          <a:solidFill>
                            <a:srgbClr val="000000"/>
                          </a:solidFill>
                          <a:effectLst/>
                          <a:latin typeface="Arial Narrow"/>
                        </a:rPr>
                        <a:t>Cronograma</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r>
              <a:tr h="548143">
                <a:tc>
                  <a:txBody>
                    <a:bodyPr/>
                    <a:lstStyle/>
                    <a:p>
                      <a:pPr marL="0" marR="0" indent="0" algn="ctr" defTabSz="914400" rtl="0" eaLnBrk="1" fontAlgn="b" latinLnBrk="0" hangingPunct="1">
                        <a:lnSpc>
                          <a:spcPct val="100000"/>
                        </a:lnSpc>
                        <a:spcBef>
                          <a:spcPts val="0"/>
                        </a:spcBef>
                        <a:spcAft>
                          <a:spcPts val="0"/>
                        </a:spcAft>
                        <a:buClrTx/>
                        <a:buSzTx/>
                        <a:buFontTx/>
                        <a:buNone/>
                        <a:tabLst/>
                        <a:defRPr/>
                      </a:pPr>
                      <a:endParaRPr lang="es-CO" sz="1400" b="1" dirty="0" smtClean="0">
                        <a:latin typeface="Arial Narrow" pitchFamily="34" charset="0"/>
                      </a:endParaRPr>
                    </a:p>
                    <a:p>
                      <a:pPr marL="0" marR="0" indent="0" algn="ctr" defTabSz="914400" rtl="0" eaLnBrk="1" fontAlgn="b" latinLnBrk="0" hangingPunct="1">
                        <a:lnSpc>
                          <a:spcPct val="100000"/>
                        </a:lnSpc>
                        <a:spcBef>
                          <a:spcPts val="0"/>
                        </a:spcBef>
                        <a:spcAft>
                          <a:spcPts val="0"/>
                        </a:spcAft>
                        <a:buClrTx/>
                        <a:buSzTx/>
                        <a:buFontTx/>
                        <a:buNone/>
                        <a:tabLst/>
                        <a:defRPr/>
                      </a:pPr>
                      <a:endParaRPr lang="es-CO" sz="1400" b="1" dirty="0" smtClean="0">
                        <a:latin typeface="Arial Narrow" pitchFamily="34" charset="0"/>
                      </a:endParaRPr>
                    </a:p>
                    <a:p>
                      <a:pPr marL="0" marR="0" indent="0" algn="ctr" defTabSz="914400" rtl="0" eaLnBrk="1" fontAlgn="b" latinLnBrk="0" hangingPunct="1">
                        <a:lnSpc>
                          <a:spcPct val="100000"/>
                        </a:lnSpc>
                        <a:spcBef>
                          <a:spcPts val="0"/>
                        </a:spcBef>
                        <a:spcAft>
                          <a:spcPts val="0"/>
                        </a:spcAft>
                        <a:buClrTx/>
                        <a:buSzTx/>
                        <a:buFontTx/>
                        <a:buNone/>
                        <a:tabLst/>
                        <a:defRPr/>
                      </a:pPr>
                      <a:endParaRPr lang="es-CO" sz="1400" b="1" dirty="0" smtClean="0">
                        <a:latin typeface="Arial Narrow" pitchFamily="34" charset="0"/>
                      </a:endParaRPr>
                    </a:p>
                    <a:p>
                      <a:pPr marL="0" marR="0" indent="0" algn="ctr" defTabSz="914400" rtl="0" eaLnBrk="1" fontAlgn="b" latinLnBrk="0" hangingPunct="1">
                        <a:lnSpc>
                          <a:spcPct val="100000"/>
                        </a:lnSpc>
                        <a:spcBef>
                          <a:spcPts val="0"/>
                        </a:spcBef>
                        <a:spcAft>
                          <a:spcPts val="0"/>
                        </a:spcAft>
                        <a:buClrTx/>
                        <a:buSzTx/>
                        <a:buFontTx/>
                        <a:buNone/>
                        <a:tabLst/>
                        <a:defRPr/>
                      </a:pPr>
                      <a:endParaRPr lang="es-CO" sz="1400" b="1" dirty="0" smtClean="0">
                        <a:latin typeface="Arial Narrow" pitchFamily="34" charset="0"/>
                      </a:endParaRPr>
                    </a:p>
                    <a:p>
                      <a:pPr marL="0" marR="0" indent="0" algn="ctr" defTabSz="914400" rtl="0" eaLnBrk="1" fontAlgn="b" latinLnBrk="0" hangingPunct="1">
                        <a:lnSpc>
                          <a:spcPct val="100000"/>
                        </a:lnSpc>
                        <a:spcBef>
                          <a:spcPts val="0"/>
                        </a:spcBef>
                        <a:spcAft>
                          <a:spcPts val="0"/>
                        </a:spcAft>
                        <a:buClrTx/>
                        <a:buSzTx/>
                        <a:buFontTx/>
                        <a:buNone/>
                        <a:tabLst/>
                        <a:defRPr/>
                      </a:pPr>
                      <a:endParaRPr lang="es-CO" sz="1400" b="1" dirty="0" smtClean="0">
                        <a:latin typeface="Arial Narrow" pitchFamily="34" charset="0"/>
                      </a:endParaRPr>
                    </a:p>
                    <a:p>
                      <a:pPr marL="0" marR="0" indent="0" algn="ctr" defTabSz="914400" rtl="0" eaLnBrk="1" fontAlgn="b" latinLnBrk="0" hangingPunct="1">
                        <a:lnSpc>
                          <a:spcPct val="100000"/>
                        </a:lnSpc>
                        <a:spcBef>
                          <a:spcPts val="0"/>
                        </a:spcBef>
                        <a:spcAft>
                          <a:spcPts val="0"/>
                        </a:spcAft>
                        <a:buClrTx/>
                        <a:buSzTx/>
                        <a:buFontTx/>
                        <a:buNone/>
                        <a:tabLst/>
                        <a:defRPr/>
                      </a:pPr>
                      <a:endParaRPr lang="es-CO" sz="1400" b="1" dirty="0" smtClean="0">
                        <a:latin typeface="Arial Narrow" pitchFamily="34" charset="0"/>
                      </a:endParaRPr>
                    </a:p>
                    <a:p>
                      <a:pPr marL="0" marR="0" indent="0" algn="ctr" defTabSz="914400" rtl="0" eaLnBrk="1" fontAlgn="b" latinLnBrk="0" hangingPunct="1">
                        <a:lnSpc>
                          <a:spcPct val="100000"/>
                        </a:lnSpc>
                        <a:spcBef>
                          <a:spcPts val="0"/>
                        </a:spcBef>
                        <a:spcAft>
                          <a:spcPts val="0"/>
                        </a:spcAft>
                        <a:buClrTx/>
                        <a:buSzTx/>
                        <a:buFontTx/>
                        <a:buNone/>
                        <a:tabLst/>
                        <a:defRPr/>
                      </a:pPr>
                      <a:endParaRPr lang="es-CO" sz="1400" b="1" dirty="0" smtClean="0">
                        <a:latin typeface="Arial Narrow" pitchFamily="34" charset="0"/>
                      </a:endParaRPr>
                    </a:p>
                    <a:p>
                      <a:pPr marL="0" marR="0" indent="0" algn="ctr" defTabSz="914400" rtl="0" eaLnBrk="1" fontAlgn="b" latinLnBrk="0" hangingPunct="1">
                        <a:lnSpc>
                          <a:spcPct val="100000"/>
                        </a:lnSpc>
                        <a:spcBef>
                          <a:spcPts val="0"/>
                        </a:spcBef>
                        <a:spcAft>
                          <a:spcPts val="0"/>
                        </a:spcAft>
                        <a:buClrTx/>
                        <a:buSzTx/>
                        <a:buFontTx/>
                        <a:buNone/>
                        <a:tabLst/>
                        <a:defRPr/>
                      </a:pPr>
                      <a:endParaRPr lang="es-CO" sz="1400" b="1" dirty="0" smtClean="0">
                        <a:latin typeface="Arial Narrow" pitchFamily="34" charset="0"/>
                      </a:endParaRPr>
                    </a:p>
                    <a:p>
                      <a:pPr marL="0" marR="0" indent="0" algn="ctr" defTabSz="914400" rtl="0" eaLnBrk="1" fontAlgn="b" latinLnBrk="0" hangingPunct="1">
                        <a:lnSpc>
                          <a:spcPct val="100000"/>
                        </a:lnSpc>
                        <a:spcBef>
                          <a:spcPts val="0"/>
                        </a:spcBef>
                        <a:spcAft>
                          <a:spcPts val="0"/>
                        </a:spcAft>
                        <a:buClrTx/>
                        <a:buSzTx/>
                        <a:buFontTx/>
                        <a:buNone/>
                        <a:tabLst/>
                        <a:defRPr/>
                      </a:pPr>
                      <a:r>
                        <a:rPr lang="es-CO" sz="1400" b="1" dirty="0" smtClean="0">
                          <a:latin typeface="Arial Narrow" pitchFamily="34" charset="0"/>
                        </a:rPr>
                        <a:t>PROYECTO</a:t>
                      </a:r>
                      <a:r>
                        <a:rPr lang="es-CO" sz="1400" b="1" baseline="0" dirty="0" smtClean="0">
                          <a:latin typeface="Arial Narrow" pitchFamily="34" charset="0"/>
                        </a:rPr>
                        <a:t> ZONAS FRANCAS</a:t>
                      </a:r>
                      <a:r>
                        <a:rPr lang="es-CO" sz="1400" b="1" dirty="0" smtClean="0">
                          <a:latin typeface="Arial Narrow" pitchFamily="34" charset="0"/>
                        </a:rPr>
                        <a:t> </a:t>
                      </a:r>
                    </a:p>
                    <a:p>
                      <a:pPr algn="just"/>
                      <a:r>
                        <a:rPr lang="es-CO" sz="1400" dirty="0" smtClean="0">
                          <a:latin typeface="Arial Narrow" pitchFamily="34" charset="0"/>
                        </a:rPr>
                        <a:t>El MADR esta</a:t>
                      </a:r>
                      <a:r>
                        <a:rPr lang="es-CO" sz="1400" baseline="0" dirty="0" smtClean="0">
                          <a:latin typeface="Arial Narrow" pitchFamily="34" charset="0"/>
                        </a:rPr>
                        <a:t> revisando la propuesta de ZONAS FRANCAS para lechería a nivel nacional </a:t>
                      </a:r>
                      <a:endParaRPr lang="es-CO" sz="1400" dirty="0" smtClean="0">
                        <a:latin typeface="Arial Narrow" pitchFamily="34" charset="0"/>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just"/>
                      <a:endParaRPr lang="es-CO" sz="1400" dirty="0" smtClean="0">
                        <a:latin typeface="Arial Narrow" pitchFamily="34" charset="0"/>
                      </a:endParaRPr>
                    </a:p>
                    <a:p>
                      <a:pPr algn="just"/>
                      <a:r>
                        <a:rPr lang="es-CO" sz="1400" dirty="0" smtClean="0">
                          <a:latin typeface="Arial Narrow" pitchFamily="34" charset="0"/>
                        </a:rPr>
                        <a:t>El Ministerio de Agricultura y Desarrollo Rural esta revisando y ajustando de manera que el sector se beneficie efectivamente de esta medida propuesta</a:t>
                      </a:r>
                      <a:r>
                        <a:rPr lang="es-CO" sz="1400" baseline="0" dirty="0" smtClean="0">
                          <a:latin typeface="Arial Narrow" pitchFamily="34" charset="0"/>
                        </a:rPr>
                        <a:t>, especialmente para promover clúster lecheros </a:t>
                      </a:r>
                    </a:p>
                    <a:p>
                      <a:pPr algn="just"/>
                      <a:endParaRPr lang="es-CO" sz="1400" baseline="0" dirty="0" smtClean="0">
                        <a:latin typeface="Arial Narrow" pitchFamily="34" charset="0"/>
                      </a:endParaRPr>
                    </a:p>
                    <a:p>
                      <a:pPr algn="just"/>
                      <a:r>
                        <a:rPr lang="es-CO" sz="1400" baseline="0" dirty="0" smtClean="0">
                          <a:latin typeface="Arial Narrow" pitchFamily="34" charset="0"/>
                        </a:rPr>
                        <a:t>En  forma directa los productores se beneficiarán porque el decreto indica que para la formulación de la zona franca se debe adjuntar una relación de los proveedores de materia prima  localizados en la zona de influencia (leche)  para este caso especifico</a:t>
                      </a:r>
                    </a:p>
                    <a:p>
                      <a:pPr algn="just"/>
                      <a:endParaRPr lang="es-CO" sz="1400" baseline="0" dirty="0" smtClean="0">
                        <a:latin typeface="Arial Narrow" pitchFamily="34" charset="0"/>
                      </a:endParaRPr>
                    </a:p>
                    <a:p>
                      <a:pPr algn="just"/>
                      <a:r>
                        <a:rPr lang="es-CO" sz="1400" baseline="0" dirty="0" smtClean="0">
                          <a:latin typeface="Arial Narrow" pitchFamily="34" charset="0"/>
                        </a:rPr>
                        <a:t>En la zona franca se delimitan las actividades a realizar en relación a elaboración de derivados lácteos y leche para materia prima.  No se debe incluir leche en polvo o lacto sueros</a:t>
                      </a:r>
                    </a:p>
                    <a:p>
                      <a:pPr algn="just"/>
                      <a:endParaRPr lang="es-CO" sz="1400" baseline="0" dirty="0" smtClean="0">
                        <a:latin typeface="Arial Narrow" pitchFamily="34" charset="0"/>
                      </a:endParaRPr>
                    </a:p>
                    <a:p>
                      <a:pPr algn="just"/>
                      <a:endParaRPr lang="es-CO" sz="1400" baseline="0" dirty="0" smtClean="0">
                        <a:latin typeface="Arial Narrow" pitchFamily="34" charset="0"/>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just" fontAlgn="b"/>
                      <a:endParaRPr lang="es-CO" sz="1300" b="0" i="0" u="none" strike="noStrike" baseline="0" dirty="0" smtClean="0">
                        <a:solidFill>
                          <a:srgbClr val="000000"/>
                        </a:solidFill>
                        <a:effectLst/>
                        <a:latin typeface="Arial Narrow"/>
                      </a:endParaRPr>
                    </a:p>
                    <a:p>
                      <a:pPr algn="just" fontAlgn="b"/>
                      <a:endParaRPr lang="es-CO" sz="1300" b="0" i="0" u="none" strike="noStrike" baseline="0" dirty="0" smtClean="0">
                        <a:solidFill>
                          <a:srgbClr val="000000"/>
                        </a:solidFill>
                        <a:effectLst/>
                        <a:latin typeface="Arial Narrow"/>
                      </a:endParaRPr>
                    </a:p>
                    <a:p>
                      <a:pPr algn="just" fontAlgn="b"/>
                      <a:endParaRPr lang="es-CO" sz="1300" b="0" i="0" u="none" strike="noStrike" baseline="0" dirty="0" smtClean="0">
                        <a:solidFill>
                          <a:srgbClr val="000000"/>
                        </a:solidFill>
                        <a:effectLst/>
                        <a:latin typeface="Arial Narrow"/>
                      </a:endParaRPr>
                    </a:p>
                    <a:p>
                      <a:pPr algn="just" fontAlgn="b"/>
                      <a:endParaRPr lang="es-CO" sz="1300" b="0" i="0" u="none" strike="noStrike" baseline="0" dirty="0" smtClean="0">
                        <a:solidFill>
                          <a:srgbClr val="000000"/>
                        </a:solidFill>
                        <a:effectLst/>
                        <a:latin typeface="Arial Narrow"/>
                      </a:endParaRPr>
                    </a:p>
                    <a:p>
                      <a:pPr algn="just" fontAlgn="b"/>
                      <a:endParaRPr lang="es-CO" sz="1300" b="0" i="0" u="none" strike="noStrike" baseline="0" dirty="0" smtClean="0">
                        <a:solidFill>
                          <a:srgbClr val="000000"/>
                        </a:solidFill>
                        <a:effectLst/>
                        <a:latin typeface="Arial Narrow"/>
                      </a:endParaRPr>
                    </a:p>
                    <a:p>
                      <a:pPr algn="just" fontAlgn="b"/>
                      <a:endParaRPr lang="es-CO" sz="1300" b="0" i="0" u="none" strike="noStrike" baseline="0" dirty="0" smtClean="0">
                        <a:solidFill>
                          <a:srgbClr val="000000"/>
                        </a:solidFill>
                        <a:effectLst/>
                        <a:latin typeface="Arial Narrow"/>
                      </a:endParaRPr>
                    </a:p>
                    <a:p>
                      <a:pPr algn="just" fontAlgn="b"/>
                      <a:endParaRPr lang="es-CO" sz="1300" b="0" i="0" u="none" strike="noStrike" baseline="0" dirty="0" smtClean="0">
                        <a:solidFill>
                          <a:srgbClr val="000000"/>
                        </a:solidFill>
                        <a:effectLst/>
                        <a:latin typeface="Arial Narrow"/>
                      </a:endParaRPr>
                    </a:p>
                    <a:p>
                      <a:pPr algn="just" fontAlgn="b"/>
                      <a:r>
                        <a:rPr lang="es-CO" sz="1300" b="0" i="0" u="none" strike="noStrike" baseline="0" dirty="0" smtClean="0">
                          <a:solidFill>
                            <a:srgbClr val="000000"/>
                          </a:solidFill>
                          <a:effectLst/>
                          <a:latin typeface="Arial Narrow"/>
                        </a:rPr>
                        <a:t>concertar con los demás ministerios y el sector lechero la pertinencia y las mejores soluciones que deban quedar al interior de este tema para potenciar los clúster lecheros en el país atendiendo especialmente las principales zonas o cuencas lecheras</a:t>
                      </a:r>
                    </a:p>
                    <a:p>
                      <a:pPr algn="just" fontAlgn="b"/>
                      <a:endParaRPr lang="es-CO" sz="1300" b="0" i="0" u="none" strike="noStrike" baseline="0" dirty="0" smtClean="0">
                        <a:solidFill>
                          <a:srgbClr val="000000"/>
                        </a:solidFill>
                        <a:effectLst/>
                        <a:latin typeface="Arial Narrow"/>
                      </a:endParaRPr>
                    </a:p>
                    <a:p>
                      <a:pPr algn="just" fontAlgn="b"/>
                      <a:r>
                        <a:rPr lang="es-CO" sz="1300" b="0" i="0" u="none" strike="noStrike" baseline="0" dirty="0" smtClean="0">
                          <a:solidFill>
                            <a:srgbClr val="000000"/>
                          </a:solidFill>
                          <a:effectLst/>
                          <a:latin typeface="Arial Narrow"/>
                        </a:rPr>
                        <a:t>En comisión AAA se aprobó la propuesta general y se esta terminado de concertar las observaciones del MADR  en relación a decreto final </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195731569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79512" y="260648"/>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4" cstate="print">
            <a:extLst>
              <a:ext uri="{28A0092B-C50C-407E-A947-70E740481C1C}">
                <a14:useLocalDpi xmlns:a14="http://schemas.microsoft.com/office/drawing/2010/main" val="0"/>
              </a:ext>
            </a:extLst>
          </a:blip>
          <a:srcRect l="9409" r="14139" b="48984"/>
          <a:stretch>
            <a:fillRect/>
          </a:stretch>
        </p:blipFill>
        <p:spPr bwMode="auto">
          <a:xfrm>
            <a:off x="1551353" y="260648"/>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solidFill>
                <a:prstClr val="white"/>
              </a:solidFill>
            </a:endParaRPr>
          </a:p>
        </p:txBody>
      </p:sp>
      <p:sp>
        <p:nvSpPr>
          <p:cNvPr id="9" name="8 CuadroTexto"/>
          <p:cNvSpPr txBox="1"/>
          <p:nvPr/>
        </p:nvSpPr>
        <p:spPr>
          <a:xfrm>
            <a:off x="4539278" y="188640"/>
            <a:ext cx="4140065" cy="461665"/>
          </a:xfrm>
          <a:prstGeom prst="rect">
            <a:avLst/>
          </a:prstGeom>
          <a:noFill/>
        </p:spPr>
        <p:txBody>
          <a:bodyPr wrap="square" rtlCol="0">
            <a:spAutoFit/>
          </a:bodyPr>
          <a:lstStyle/>
          <a:p>
            <a:pPr algn="r"/>
            <a:r>
              <a:rPr lang="es-CO" sz="2400" b="1" dirty="0" smtClean="0">
                <a:solidFill>
                  <a:prstClr val="black"/>
                </a:solidFill>
                <a:latin typeface="Arial Narrow" pitchFamily="34" charset="0"/>
                <a:cs typeface="Arial" pitchFamily="34" charset="0"/>
              </a:rPr>
              <a:t>SECTOR LECHE</a:t>
            </a:r>
            <a:endParaRPr lang="es-CO" sz="2400" b="1" dirty="0">
              <a:solidFill>
                <a:prstClr val="black"/>
              </a:solidFill>
              <a:latin typeface="Arial" pitchFamily="34" charset="0"/>
              <a:cs typeface="Arial" pitchFamily="34" charset="0"/>
            </a:endParaRPr>
          </a:p>
        </p:txBody>
      </p:sp>
      <p:graphicFrame>
        <p:nvGraphicFramePr>
          <p:cNvPr id="6" name="5 Tabla"/>
          <p:cNvGraphicFramePr>
            <a:graphicFrameLocks noGrp="1"/>
          </p:cNvGraphicFramePr>
          <p:nvPr>
            <p:extLst>
              <p:ext uri="{D42A27DB-BD31-4B8C-83A1-F6EECF244321}">
                <p14:modId xmlns:p14="http://schemas.microsoft.com/office/powerpoint/2010/main" val="1396449939"/>
              </p:ext>
            </p:extLst>
          </p:nvPr>
        </p:nvGraphicFramePr>
        <p:xfrm>
          <a:off x="215516" y="764704"/>
          <a:ext cx="8712967" cy="5728678"/>
        </p:xfrm>
        <a:graphic>
          <a:graphicData uri="http://schemas.openxmlformats.org/drawingml/2006/table">
            <a:tbl>
              <a:tblPr/>
              <a:tblGrid>
                <a:gridCol w="2340260"/>
                <a:gridCol w="4176464"/>
                <a:gridCol w="2196243"/>
              </a:tblGrid>
              <a:tr h="303238">
                <a:tc>
                  <a:txBody>
                    <a:bodyPr/>
                    <a:lstStyle/>
                    <a:p>
                      <a:pPr algn="ctr" fontAlgn="b"/>
                      <a:r>
                        <a:rPr lang="es-CO" sz="1400" b="1" i="0" u="none" strike="noStrike" dirty="0">
                          <a:solidFill>
                            <a:srgbClr val="000000"/>
                          </a:solidFill>
                          <a:effectLst/>
                          <a:latin typeface="Arial Narrow"/>
                        </a:rPr>
                        <a:t>Compromisos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1400" b="1" i="0" u="none" strike="noStrike" dirty="0">
                          <a:solidFill>
                            <a:srgbClr val="000000"/>
                          </a:solidFill>
                          <a:effectLst/>
                          <a:latin typeface="Arial Narrow"/>
                        </a:rPr>
                        <a:t>Acciones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1400" b="1" i="0" u="none" strike="noStrike" dirty="0">
                          <a:solidFill>
                            <a:srgbClr val="000000"/>
                          </a:solidFill>
                          <a:effectLst/>
                          <a:latin typeface="Arial Narrow"/>
                        </a:rPr>
                        <a:t>Cronograma</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r>
              <a:tr h="4809330">
                <a:tc>
                  <a:txBody>
                    <a:bodyPr/>
                    <a:lstStyle/>
                    <a:p>
                      <a:pPr marL="342900" indent="-342900" algn="ctr" fontAlgn="b">
                        <a:buFont typeface="+mj-lt"/>
                        <a:buAutoNum type="arabicPeriod"/>
                      </a:pPr>
                      <a:r>
                        <a:rPr lang="es-CO" sz="1400" b="1" i="0" u="none" strike="noStrike" dirty="0" smtClean="0">
                          <a:solidFill>
                            <a:srgbClr val="000000"/>
                          </a:solidFill>
                          <a:effectLst/>
                          <a:latin typeface="Arial Narrow"/>
                        </a:rPr>
                        <a:t>PROYECTOS</a:t>
                      </a:r>
                      <a:r>
                        <a:rPr lang="es-CO" sz="1400" b="1" i="0" u="none" strike="noStrike" baseline="0" dirty="0" smtClean="0">
                          <a:solidFill>
                            <a:srgbClr val="000000"/>
                          </a:solidFill>
                          <a:effectLst/>
                          <a:latin typeface="Arial Narrow"/>
                        </a:rPr>
                        <a:t> </a:t>
                      </a:r>
                      <a:r>
                        <a:rPr lang="es-CO" sz="1400" b="1" i="0" u="none" strike="noStrike" dirty="0" smtClean="0">
                          <a:solidFill>
                            <a:srgbClr val="000000"/>
                          </a:solidFill>
                          <a:effectLst/>
                          <a:latin typeface="Arial Narrow"/>
                        </a:rPr>
                        <a:t> PILOTO DE INTERVENCION</a:t>
                      </a:r>
                      <a:endParaRPr lang="es-CO" sz="1400" b="1" i="0" u="none" strike="noStrike" baseline="0" dirty="0" smtClean="0">
                        <a:solidFill>
                          <a:srgbClr val="000000"/>
                        </a:solidFill>
                        <a:effectLst/>
                        <a:latin typeface="Arial Narrow"/>
                      </a:endParaRPr>
                    </a:p>
                    <a:p>
                      <a:pPr algn="just"/>
                      <a:endParaRPr lang="es-CO" sz="1400" dirty="0" smtClean="0">
                        <a:latin typeface="Arial Narrow" pitchFamily="34" charset="0"/>
                      </a:endParaRPr>
                    </a:p>
                    <a:p>
                      <a:pPr algn="just"/>
                      <a:r>
                        <a:rPr lang="es-CO" sz="1400" dirty="0" smtClean="0">
                          <a:latin typeface="Arial Narrow" pitchFamily="34" charset="0"/>
                        </a:rPr>
                        <a:t>El MADR esta desarrollando un proyecto piloto de intervención para lograr</a:t>
                      </a:r>
                      <a:r>
                        <a:rPr lang="es-CO" sz="1400" baseline="0" dirty="0" smtClean="0">
                          <a:latin typeface="Arial Narrow" pitchFamily="34" charset="0"/>
                        </a:rPr>
                        <a:t> un impacto inmediato y visible de las ofertas institucionales del gobierno nacional en relación a la competitividad y  desarrollo que requiere este sector para hacerlo repetitivo a nivel nacional </a:t>
                      </a:r>
                    </a:p>
                    <a:p>
                      <a:pPr algn="just"/>
                      <a:endParaRPr lang="es-CO" sz="1400" baseline="0" dirty="0" smtClean="0">
                        <a:latin typeface="Arial Narrow" pitchFamily="34" charset="0"/>
                      </a:endParaRPr>
                    </a:p>
                    <a:p>
                      <a:pPr algn="just"/>
                      <a:r>
                        <a:rPr lang="es-CO" sz="1400" b="0" i="0" u="none" strike="noStrike" baseline="0" dirty="0" smtClean="0">
                          <a:solidFill>
                            <a:srgbClr val="000000"/>
                          </a:solidFill>
                          <a:effectLst/>
                          <a:latin typeface="Arial Narrow" pitchFamily="34" charset="0"/>
                        </a:rPr>
                        <a:t>estos proyectos se deben realizar en las cuencas lecheras de  </a:t>
                      </a:r>
                    </a:p>
                    <a:p>
                      <a:pPr marL="285750" indent="-285750" algn="just">
                        <a:buFont typeface="Arial" pitchFamily="34" charset="0"/>
                        <a:buChar char="•"/>
                      </a:pPr>
                      <a:r>
                        <a:rPr lang="es-CO" sz="1400" b="0" i="0" u="none" strike="noStrike" baseline="0" dirty="0" smtClean="0">
                          <a:solidFill>
                            <a:srgbClr val="000000"/>
                          </a:solidFill>
                          <a:effectLst/>
                          <a:latin typeface="Arial Narrow" pitchFamily="34" charset="0"/>
                        </a:rPr>
                        <a:t>Cundinamarca- Boyacá.</a:t>
                      </a:r>
                    </a:p>
                    <a:p>
                      <a:pPr marL="285750" indent="-285750" algn="just">
                        <a:buFont typeface="Arial" pitchFamily="34" charset="0"/>
                        <a:buChar char="•"/>
                      </a:pPr>
                      <a:r>
                        <a:rPr lang="es-CO" sz="1400" b="0" i="0" u="none" strike="noStrike" baseline="0" dirty="0" smtClean="0">
                          <a:solidFill>
                            <a:srgbClr val="000000"/>
                          </a:solidFill>
                          <a:effectLst/>
                          <a:latin typeface="Arial Narrow" pitchFamily="34" charset="0"/>
                        </a:rPr>
                        <a:t>Antioquia </a:t>
                      </a:r>
                    </a:p>
                    <a:p>
                      <a:pPr marL="285750" indent="-285750" algn="just">
                        <a:buFont typeface="Arial" pitchFamily="34" charset="0"/>
                        <a:buChar char="•"/>
                      </a:pPr>
                      <a:r>
                        <a:rPr lang="es-CO" sz="1400" b="0" i="0" u="none" strike="noStrike" baseline="0" dirty="0" smtClean="0">
                          <a:solidFill>
                            <a:srgbClr val="000000"/>
                          </a:solidFill>
                          <a:effectLst/>
                          <a:latin typeface="Arial Narrow" pitchFamily="34" charset="0"/>
                        </a:rPr>
                        <a:t>Nariño.</a:t>
                      </a:r>
                    </a:p>
                    <a:p>
                      <a:pPr marL="0" indent="0" algn="just">
                        <a:buFont typeface="Arial" pitchFamily="34" charset="0"/>
                        <a:buNone/>
                      </a:pPr>
                      <a:endParaRPr lang="es-CO" sz="1400" b="0" i="0" u="none" strike="noStrike" baseline="0" dirty="0" smtClean="0">
                        <a:solidFill>
                          <a:srgbClr val="000000"/>
                        </a:solidFill>
                        <a:effectLst/>
                        <a:latin typeface="Arial Narrow" pitchFamily="34" charset="0"/>
                      </a:endParaRPr>
                    </a:p>
                    <a:p>
                      <a:pPr marL="0" indent="0" algn="just">
                        <a:buFont typeface="Arial" pitchFamily="34" charset="0"/>
                        <a:buNone/>
                      </a:pPr>
                      <a:r>
                        <a:rPr lang="es-CO" sz="1400" b="0" i="0" u="none" strike="noStrike" baseline="0" dirty="0" smtClean="0">
                          <a:solidFill>
                            <a:srgbClr val="000000"/>
                          </a:solidFill>
                          <a:effectLst/>
                          <a:latin typeface="Arial Narrow" pitchFamily="34" charset="0"/>
                        </a:rPr>
                        <a:t>2. </a:t>
                      </a:r>
                      <a:r>
                        <a:rPr lang="es-CO" sz="1400" b="1" i="0" u="none" strike="noStrike" baseline="0" dirty="0" smtClean="0">
                          <a:solidFill>
                            <a:srgbClr val="000000"/>
                          </a:solidFill>
                          <a:effectLst/>
                          <a:latin typeface="Arial Narrow" pitchFamily="34" charset="0"/>
                        </a:rPr>
                        <a:t>CONVENIOS DE AISITENCIA TECNICA </a:t>
                      </a:r>
                      <a:r>
                        <a:rPr lang="es-CO" sz="1400" b="0" i="0" u="none" strike="noStrike" baseline="0" dirty="0" smtClean="0">
                          <a:solidFill>
                            <a:srgbClr val="000000"/>
                          </a:solidFill>
                          <a:effectLst/>
                          <a:latin typeface="Arial Narrow" pitchFamily="34" charset="0"/>
                        </a:rPr>
                        <a:t>con las gobernaciones de Antioquia, Cundinamarca, Boyacá y Nariño.</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just"/>
                      <a:r>
                        <a:rPr lang="es-CO" sz="1400" dirty="0" smtClean="0">
                          <a:latin typeface="Arial Narrow" pitchFamily="34" charset="0"/>
                        </a:rPr>
                        <a:t>1. Desarrollo de un Proyecto piloto que reúna de forma efectiva la oferta</a:t>
                      </a:r>
                      <a:r>
                        <a:rPr lang="es-CO" sz="1400" baseline="0" dirty="0" smtClean="0">
                          <a:latin typeface="Arial Narrow" pitchFamily="34" charset="0"/>
                        </a:rPr>
                        <a:t> institucional involucrando las instituciones a nivel nacional como MADR, MINCOMERCIO, PTP entre otros, las gobernaciones, ICA, INVIMA, SENA, GREMIOS, PRODUCTORES para  alcanzar de forma conjunta una hoja de ruta que permita el cambio en la infraestructura productiva y alcanzar la competitividad,</a:t>
                      </a:r>
                      <a:r>
                        <a:rPr lang="es-CO" sz="1400" baseline="0" dirty="0" smtClean="0">
                          <a:latin typeface="Arial Narrow" pitchFamily="34" charset="0"/>
                          <a:cs typeface="Arial" pitchFamily="34" charset="0"/>
                        </a:rPr>
                        <a:t> desde la perspectiva de Desarrollo de Asociatividad, Acompañamiento gremial  en bienestar y salud animal, formulación de proyectos productivos, Formación de capital humano, Desarrollo de estrategias de alimentación bovina, Plan de reconversión Agroindustrial, Apertura de mercados para pequeños productores, Desarrollo de denominación de origen REGIONAL, Fortalecimiento de re de laboratorio regional, Hacer seguimiento al canal informal de compras de leche, Desarrollo de instrumentos de gestión de riesgo</a:t>
                      </a:r>
                    </a:p>
                    <a:p>
                      <a:pPr marL="0" indent="0" algn="just">
                        <a:buFont typeface="Arial" pitchFamily="34" charset="0"/>
                        <a:buNone/>
                      </a:pPr>
                      <a:endParaRPr lang="es-CO" sz="1400" baseline="0" dirty="0" smtClean="0">
                        <a:latin typeface="Arial Narrow" pitchFamily="34" charset="0"/>
                        <a:cs typeface="Arial" pitchFamily="34" charset="0"/>
                      </a:endParaRPr>
                    </a:p>
                    <a:p>
                      <a:pPr marL="0" indent="0" algn="just">
                        <a:buFont typeface="Arial" pitchFamily="34" charset="0"/>
                        <a:buNone/>
                      </a:pPr>
                      <a:r>
                        <a:rPr lang="es-CO" sz="1400" baseline="0" dirty="0" smtClean="0">
                          <a:latin typeface="Arial Narrow" pitchFamily="34" charset="0"/>
                          <a:cs typeface="Arial" pitchFamily="34" charset="0"/>
                        </a:rPr>
                        <a:t>2. Los convenio firmados en contrapartida con las gobernaciones permiten que los productores tengan asistencia técnica pertinente, dirigiendo sus acciones en la preparación para la reconversión del Sector.</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indent="0" algn="just" defTabSz="914400" rtl="0" eaLnBrk="1" fontAlgn="b" latinLnBrk="0" hangingPunct="1">
                        <a:buFont typeface="Arial" pitchFamily="34" charset="0"/>
                        <a:buNone/>
                      </a:pPr>
                      <a:r>
                        <a:rPr lang="es-CO" sz="1400" b="0" i="0" u="none" strike="noStrike" kern="1200" baseline="0" dirty="0" smtClean="0">
                          <a:solidFill>
                            <a:srgbClr val="000000"/>
                          </a:solidFill>
                          <a:effectLst/>
                          <a:latin typeface="Arial Narrow"/>
                          <a:ea typeface="+mn-ea"/>
                          <a:cs typeface="+mn-cs"/>
                        </a:rPr>
                        <a:t>1. Socialización de la propuesta, recepción de ajustes o propuestas adicionales y construcción de la misma en el consejo nacional lácteo NCL</a:t>
                      </a:r>
                    </a:p>
                    <a:p>
                      <a:pPr marL="0" indent="0" algn="just" defTabSz="914400" rtl="0" eaLnBrk="1" fontAlgn="b" latinLnBrk="0" hangingPunct="1">
                        <a:buFont typeface="Arial" pitchFamily="34" charset="0"/>
                        <a:buNone/>
                      </a:pPr>
                      <a:r>
                        <a:rPr lang="es-CO" sz="1400" b="0" i="0" u="none" strike="noStrike" kern="1200" baseline="0" dirty="0" smtClean="0">
                          <a:solidFill>
                            <a:srgbClr val="000000"/>
                          </a:solidFill>
                          <a:effectLst/>
                          <a:latin typeface="Arial Narrow"/>
                          <a:ea typeface="+mn-ea"/>
                          <a:cs typeface="+mn-cs"/>
                        </a:rPr>
                        <a:t>Socialización de la propuesta en los productores de cada región, construcción de la propuesta a través de las instituciones del gobierno nacional para poner en marcha las herramientas resultado de este proyecto de intervención</a:t>
                      </a:r>
                    </a:p>
                    <a:p>
                      <a:pPr marL="0" indent="0" algn="just" defTabSz="914400" rtl="0" eaLnBrk="1" fontAlgn="b" latinLnBrk="0" hangingPunct="1">
                        <a:buFont typeface="Arial" pitchFamily="34" charset="0"/>
                        <a:buNone/>
                      </a:pPr>
                      <a:r>
                        <a:rPr lang="es-CO" sz="1400" b="0" i="0" u="none" strike="noStrike" kern="1200" baseline="0" dirty="0" smtClean="0">
                          <a:solidFill>
                            <a:srgbClr val="000000"/>
                          </a:solidFill>
                          <a:effectLst/>
                          <a:latin typeface="Arial Narrow"/>
                          <a:ea typeface="+mn-ea"/>
                          <a:cs typeface="+mn-cs"/>
                        </a:rPr>
                        <a:t>2. Los convenios realizados tienen segunda fase para el desarrollo de procesos de asistencia técnica ,capacitación, banco de proyectos para la inversión  </a:t>
                      </a:r>
                      <a:r>
                        <a:rPr kumimoji="0" lang="es-CO" sz="1400" b="0" i="0" u="none" strike="noStrike" kern="1200" cap="none" spc="0" normalizeH="0" baseline="0" noProof="0" dirty="0" smtClean="0">
                          <a:ln>
                            <a:noFill/>
                          </a:ln>
                          <a:solidFill>
                            <a:prstClr val="black"/>
                          </a:solidFill>
                          <a:effectLst/>
                          <a:uLnTx/>
                          <a:uFillTx/>
                          <a:latin typeface="Arial Narrow" pitchFamily="34" charset="0"/>
                          <a:ea typeface="+mn-ea"/>
                          <a:cs typeface="+mn-cs"/>
                        </a:rPr>
                        <a:t>para que permita el cambio en la infraestructura productiva y alcanzar la competitividad</a:t>
                      </a:r>
                      <a:endParaRPr lang="es-CO" sz="1400" b="0" i="0" u="none" strike="noStrike" kern="1200" baseline="0" dirty="0" smtClean="0">
                        <a:solidFill>
                          <a:srgbClr val="000000"/>
                        </a:solidFill>
                        <a:effectLst/>
                        <a:latin typeface="Arial Narrow"/>
                        <a:ea typeface="+mn-ea"/>
                        <a:cs typeface="+mn-cs"/>
                      </a:endParaRPr>
                    </a:p>
                    <a:p>
                      <a:pPr marL="0" indent="0" algn="just" defTabSz="914400" rtl="0" eaLnBrk="1" fontAlgn="b" latinLnBrk="0" hangingPunct="1">
                        <a:buFont typeface="Arial" pitchFamily="34" charset="0"/>
                        <a:buNone/>
                      </a:pPr>
                      <a:endParaRPr lang="es-CO" sz="1400" b="0" i="0" u="none" strike="noStrike" kern="1200" baseline="0" dirty="0" smtClean="0">
                        <a:solidFill>
                          <a:srgbClr val="000000"/>
                        </a:solidFill>
                        <a:effectLst/>
                        <a:latin typeface="Arial Narrow"/>
                        <a:ea typeface="+mn-ea"/>
                        <a:cs typeface="+mn-cs"/>
                      </a:endParaRPr>
                    </a:p>
                  </a:txBody>
                  <a:tcPr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74420120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79512" y="424955"/>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4" cstate="print">
            <a:extLst>
              <a:ext uri="{28A0092B-C50C-407E-A947-70E740481C1C}">
                <a14:useLocalDpi xmlns:a14="http://schemas.microsoft.com/office/drawing/2010/main" val="0"/>
              </a:ext>
            </a:extLst>
          </a:blip>
          <a:srcRect l="9409" r="14139" b="48984"/>
          <a:stretch>
            <a:fillRect/>
          </a:stretch>
        </p:blipFill>
        <p:spPr bwMode="auto">
          <a:xfrm>
            <a:off x="1551353" y="404664"/>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
        <p:nvSpPr>
          <p:cNvPr id="9" name="8 CuadroTexto"/>
          <p:cNvSpPr txBox="1"/>
          <p:nvPr/>
        </p:nvSpPr>
        <p:spPr>
          <a:xfrm>
            <a:off x="4601476" y="173831"/>
            <a:ext cx="4140065" cy="461665"/>
          </a:xfrm>
          <a:prstGeom prst="rect">
            <a:avLst/>
          </a:prstGeom>
          <a:noFill/>
        </p:spPr>
        <p:txBody>
          <a:bodyPr wrap="square" rtlCol="0">
            <a:spAutoFit/>
          </a:bodyPr>
          <a:lstStyle/>
          <a:p>
            <a:pPr algn="r"/>
            <a:r>
              <a:rPr lang="es-CO" sz="2400" b="1" dirty="0" smtClean="0">
                <a:latin typeface="Arial Narrow" pitchFamily="34" charset="0"/>
                <a:cs typeface="Arial" pitchFamily="34" charset="0"/>
              </a:rPr>
              <a:t>SECTOR ARROZ</a:t>
            </a:r>
            <a:endParaRPr lang="es-CO" sz="2400" b="1" dirty="0">
              <a:latin typeface="Arial" pitchFamily="34" charset="0"/>
              <a:cs typeface="Arial" pitchFamily="34" charset="0"/>
            </a:endParaRPr>
          </a:p>
        </p:txBody>
      </p:sp>
      <p:graphicFrame>
        <p:nvGraphicFramePr>
          <p:cNvPr id="6" name="5 Tabla"/>
          <p:cNvGraphicFramePr>
            <a:graphicFrameLocks noGrp="1"/>
          </p:cNvGraphicFramePr>
          <p:nvPr>
            <p:extLst>
              <p:ext uri="{D42A27DB-BD31-4B8C-83A1-F6EECF244321}">
                <p14:modId xmlns:p14="http://schemas.microsoft.com/office/powerpoint/2010/main" val="1303433991"/>
              </p:ext>
            </p:extLst>
          </p:nvPr>
        </p:nvGraphicFramePr>
        <p:xfrm>
          <a:off x="179512" y="836712"/>
          <a:ext cx="8712967" cy="5753062"/>
        </p:xfrm>
        <a:graphic>
          <a:graphicData uri="http://schemas.openxmlformats.org/drawingml/2006/table">
            <a:tbl>
              <a:tblPr/>
              <a:tblGrid>
                <a:gridCol w="2340260"/>
                <a:gridCol w="3636404"/>
                <a:gridCol w="2736303"/>
              </a:tblGrid>
              <a:tr h="303238">
                <a:tc>
                  <a:txBody>
                    <a:bodyPr/>
                    <a:lstStyle/>
                    <a:p>
                      <a:pPr algn="ctr" fontAlgn="b"/>
                      <a:r>
                        <a:rPr lang="es-CO" sz="1800" b="1" i="0" u="none" strike="noStrike" dirty="0">
                          <a:solidFill>
                            <a:srgbClr val="000000"/>
                          </a:solidFill>
                          <a:effectLst/>
                          <a:latin typeface="Arial Narrow"/>
                        </a:rPr>
                        <a:t>Compromisos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1800" b="1" i="0" u="none" strike="noStrike" dirty="0">
                          <a:solidFill>
                            <a:srgbClr val="000000"/>
                          </a:solidFill>
                          <a:effectLst/>
                          <a:latin typeface="Arial Narrow"/>
                        </a:rPr>
                        <a:t>Acciones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1800" b="1" i="0" u="none" strike="noStrike" dirty="0">
                          <a:solidFill>
                            <a:srgbClr val="000000"/>
                          </a:solidFill>
                          <a:effectLst/>
                          <a:latin typeface="Arial Narrow"/>
                        </a:rPr>
                        <a:t>Cronograma</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r>
              <a:tr h="460292">
                <a:tc>
                  <a:txBody>
                    <a:bodyPr/>
                    <a:lstStyle/>
                    <a:p>
                      <a:pPr algn="ctr" fontAlgn="b"/>
                      <a:r>
                        <a:rPr lang="es-CO" sz="1300" b="1" i="0" u="none" strike="noStrike" dirty="0" smtClean="0">
                          <a:solidFill>
                            <a:srgbClr val="000000"/>
                          </a:solidFill>
                          <a:effectLst/>
                          <a:latin typeface="Arial Narrow"/>
                        </a:rPr>
                        <a:t>PRECIOS: </a:t>
                      </a:r>
                      <a:r>
                        <a:rPr lang="es-CO" sz="1300" dirty="0" smtClean="0">
                          <a:latin typeface="Arial Narrow" pitchFamily="34" charset="0"/>
                        </a:rPr>
                        <a:t>El MADR expedirá una</a:t>
                      </a:r>
                      <a:r>
                        <a:rPr lang="es-CO" sz="1300" baseline="0" dirty="0" smtClean="0">
                          <a:latin typeface="Arial Narrow" pitchFamily="34" charset="0"/>
                        </a:rPr>
                        <a:t> resolución que establezca una franja de precios internos</a:t>
                      </a:r>
                      <a:endParaRPr lang="es-CO" sz="1300" b="0" i="0" u="none" strike="noStrike" dirty="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just"/>
                      <a:r>
                        <a:rPr lang="es-CO" sz="1300" dirty="0" smtClean="0">
                          <a:latin typeface="Arial Narrow" pitchFamily="34" charset="0"/>
                        </a:rPr>
                        <a:t>Expedición de la resolución 089 en donde</a:t>
                      </a:r>
                      <a:r>
                        <a:rPr lang="es-CO" sz="1300" baseline="0" dirty="0" smtClean="0">
                          <a:latin typeface="Arial Narrow" pitchFamily="34" charset="0"/>
                        </a:rPr>
                        <a:t> se establece franja de precios para las diferentes zonas de  producción  y se reglamenta el programa de incentivo al almacenamiento. </a:t>
                      </a:r>
                      <a:endParaRPr lang="es-CO" sz="1300" baseline="0" dirty="0" smtClean="0">
                        <a:latin typeface="Arial Narrow" pitchFamily="34" charset="0"/>
                        <a:cs typeface="Arial" pitchFamily="34" charset="0"/>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algn="just" defTabSz="914400" rtl="0" eaLnBrk="1" fontAlgn="b" latinLnBrk="0" hangingPunct="1"/>
                      <a:r>
                        <a:rPr lang="es-CO" sz="1300" b="0" i="0" u="none" strike="noStrike" kern="1200" baseline="0" dirty="0" smtClean="0">
                          <a:solidFill>
                            <a:srgbClr val="000000"/>
                          </a:solidFill>
                          <a:effectLst/>
                          <a:latin typeface="Arial Narrow"/>
                          <a:ea typeface="+mn-ea"/>
                          <a:cs typeface="+mn-cs"/>
                        </a:rPr>
                        <a:t>Los precios se establecen hasta diciembre de 2013. En el mes de noviembre se revisara para definir  condiciones del año 2014.</a:t>
                      </a:r>
                    </a:p>
                  </a:txBody>
                  <a:tcPr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60292">
                <a:tc>
                  <a:txBody>
                    <a:bodyPr/>
                    <a:lstStyle/>
                    <a:p>
                      <a:pPr marL="0" marR="0" indent="0" algn="ctr" defTabSz="914400" rtl="0" eaLnBrk="1" fontAlgn="b" latinLnBrk="0" hangingPunct="1">
                        <a:lnSpc>
                          <a:spcPct val="100000"/>
                        </a:lnSpc>
                        <a:spcBef>
                          <a:spcPts val="0"/>
                        </a:spcBef>
                        <a:spcAft>
                          <a:spcPts val="0"/>
                        </a:spcAft>
                        <a:buClrTx/>
                        <a:buSzTx/>
                        <a:buFontTx/>
                        <a:buNone/>
                        <a:tabLst/>
                        <a:defRPr/>
                      </a:pPr>
                      <a:r>
                        <a:rPr lang="es-CO" sz="1200" b="1" dirty="0" smtClean="0">
                          <a:latin typeface="Arial Narrow" pitchFamily="34" charset="0"/>
                        </a:rPr>
                        <a:t>APOYOS: </a:t>
                      </a:r>
                      <a:r>
                        <a:rPr lang="es-CO" sz="1200" dirty="0" smtClean="0">
                          <a:latin typeface="Arial Narrow" pitchFamily="34" charset="0"/>
                        </a:rPr>
                        <a:t>El MADR destinará $10.000</a:t>
                      </a:r>
                      <a:r>
                        <a:rPr lang="es-CO" sz="1200" baseline="0" dirty="0" smtClean="0">
                          <a:latin typeface="Arial Narrow" pitchFamily="34" charset="0"/>
                        </a:rPr>
                        <a:t> millones para apalancar reducción de costos de producción. </a:t>
                      </a:r>
                      <a:endParaRPr lang="es-CO" sz="1300" b="1" i="0" u="none" strike="noStrike" baseline="0" dirty="0" smtClean="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indent="0" algn="just" defTabSz="914400" rtl="0" eaLnBrk="1" fontAlgn="auto" latinLnBrk="0" hangingPunct="1">
                        <a:lnSpc>
                          <a:spcPct val="100000"/>
                        </a:lnSpc>
                        <a:spcBef>
                          <a:spcPts val="0"/>
                        </a:spcBef>
                        <a:spcAft>
                          <a:spcPts val="0"/>
                        </a:spcAft>
                        <a:buClrTx/>
                        <a:buSzTx/>
                        <a:buFontTx/>
                        <a:buNone/>
                        <a:tabLst/>
                        <a:defRPr/>
                      </a:pPr>
                      <a:r>
                        <a:rPr lang="es-CO" sz="1300" baseline="0" dirty="0" smtClean="0">
                          <a:latin typeface="Arial Narrow" pitchFamily="34" charset="0"/>
                          <a:cs typeface="Arial" pitchFamily="34" charset="0"/>
                        </a:rPr>
                        <a:t>En reuniones en las zonas de producción se definieron los principales parámetros en concertación con los productores </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algn="just" defTabSz="914400" rtl="0" eaLnBrk="1" fontAlgn="b" latinLnBrk="0" hangingPunct="1"/>
                      <a:r>
                        <a:rPr lang="es-CO" sz="1300" b="0" i="0" u="none" strike="noStrike" kern="1200" baseline="0" dirty="0" smtClean="0">
                          <a:solidFill>
                            <a:srgbClr val="000000"/>
                          </a:solidFill>
                          <a:effectLst/>
                          <a:latin typeface="Arial Narrow"/>
                          <a:ea typeface="+mn-ea"/>
                          <a:cs typeface="+mn-cs"/>
                        </a:rPr>
                        <a:t>En el trascurso de la presente semana se publica Resolución.</a:t>
                      </a:r>
                    </a:p>
                  </a:txBody>
                  <a:tcPr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60292">
                <a:tc>
                  <a:txBody>
                    <a:bodyPr/>
                    <a:lstStyle/>
                    <a:p>
                      <a:pPr marL="0" marR="0" indent="0" algn="ctr" defTabSz="914400" rtl="0" eaLnBrk="1" fontAlgn="b" latinLnBrk="0" hangingPunct="1">
                        <a:lnSpc>
                          <a:spcPct val="100000"/>
                        </a:lnSpc>
                        <a:spcBef>
                          <a:spcPts val="0"/>
                        </a:spcBef>
                        <a:spcAft>
                          <a:spcPts val="0"/>
                        </a:spcAft>
                        <a:buClrTx/>
                        <a:buSzTx/>
                        <a:buFontTx/>
                        <a:buNone/>
                        <a:tabLst/>
                        <a:defRPr/>
                      </a:pPr>
                      <a:r>
                        <a:rPr lang="es-CO" sz="1300" b="1" i="0" u="none" strike="noStrike" baseline="0" dirty="0" smtClean="0">
                          <a:solidFill>
                            <a:srgbClr val="000000"/>
                          </a:solidFill>
                          <a:effectLst/>
                          <a:latin typeface="Arial Narrow"/>
                        </a:rPr>
                        <a:t>INCENTIVO AL ALMACENAMIENTO</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s-CO" sz="1300" baseline="0" dirty="0" smtClean="0">
                          <a:latin typeface="Arial Narrow" pitchFamily="34" charset="0"/>
                          <a:cs typeface="Arial" pitchFamily="34" charset="0"/>
                        </a:rPr>
                        <a:t>En reuniones de Consejo (3) se acordaron las condiciones</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indent="0" algn="just" defTabSz="914400" rtl="0" eaLnBrk="1" fontAlgn="b" latinLnBrk="0" hangingPunct="1">
                        <a:lnSpc>
                          <a:spcPct val="100000"/>
                        </a:lnSpc>
                        <a:spcBef>
                          <a:spcPts val="0"/>
                        </a:spcBef>
                        <a:spcAft>
                          <a:spcPts val="0"/>
                        </a:spcAft>
                        <a:buClrTx/>
                        <a:buSzTx/>
                        <a:buFontTx/>
                        <a:buNone/>
                        <a:tabLst/>
                        <a:defRPr/>
                      </a:pPr>
                      <a:r>
                        <a:rPr lang="es-CO" sz="1300" b="0" i="0" u="none" strike="noStrike" kern="1200" baseline="0" dirty="0" smtClean="0">
                          <a:solidFill>
                            <a:srgbClr val="000000"/>
                          </a:solidFill>
                          <a:effectLst/>
                          <a:latin typeface="Arial Narrow"/>
                          <a:ea typeface="+mn-ea"/>
                          <a:cs typeface="+mn-cs"/>
                        </a:rPr>
                        <a:t>En el trascurso de la presente semana se publica Resolución.</a:t>
                      </a:r>
                    </a:p>
                  </a:txBody>
                  <a:tcPr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60292">
                <a:tc>
                  <a:txBody>
                    <a:bodyPr/>
                    <a:lstStyle/>
                    <a:p>
                      <a:pPr algn="ctr" fontAlgn="b"/>
                      <a:r>
                        <a:rPr lang="es-CO" sz="1300" b="1" i="0" u="none" strike="noStrike" dirty="0" smtClean="0">
                          <a:solidFill>
                            <a:srgbClr val="000000"/>
                          </a:solidFill>
                          <a:effectLst/>
                          <a:latin typeface="Arial Narrow"/>
                        </a:rPr>
                        <a:t>CONSEJO NACIONAL DEL</a:t>
                      </a:r>
                      <a:r>
                        <a:rPr lang="es-CO" sz="1300" b="1" i="0" u="none" strike="noStrike" baseline="0" dirty="0" smtClean="0">
                          <a:solidFill>
                            <a:srgbClr val="000000"/>
                          </a:solidFill>
                          <a:effectLst/>
                          <a:latin typeface="Arial Narrow"/>
                        </a:rPr>
                        <a:t> ARROZ</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indent="0" algn="just" defTabSz="914400" rtl="0" eaLnBrk="1" fontAlgn="auto" latinLnBrk="0" hangingPunct="1">
                        <a:lnSpc>
                          <a:spcPct val="100000"/>
                        </a:lnSpc>
                        <a:spcBef>
                          <a:spcPts val="0"/>
                        </a:spcBef>
                        <a:spcAft>
                          <a:spcPts val="0"/>
                        </a:spcAft>
                        <a:buClrTx/>
                        <a:buSzTx/>
                        <a:buFontTx/>
                        <a:buNone/>
                        <a:tabLst/>
                        <a:defRPr/>
                      </a:pPr>
                      <a:r>
                        <a:rPr lang="es-CO" sz="1300" dirty="0" smtClean="0">
                          <a:latin typeface="Arial Narrow" pitchFamily="34" charset="0"/>
                        </a:rPr>
                        <a:t>En las</a:t>
                      </a:r>
                      <a:r>
                        <a:rPr lang="es-CO" sz="1300" baseline="0" dirty="0" smtClean="0">
                          <a:latin typeface="Arial Narrow" pitchFamily="34" charset="0"/>
                        </a:rPr>
                        <a:t> reuniones con los representantes de Dignidad, se les informo que debían elegir un representante ante el Consejo Nacional del Arroz. </a:t>
                      </a:r>
                      <a:endParaRPr lang="es-CO" sz="1300" baseline="0" dirty="0" smtClean="0">
                        <a:latin typeface="Arial Narrow" pitchFamily="34" charset="0"/>
                        <a:cs typeface="Arial" pitchFamily="34" charset="0"/>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algn="just" defTabSz="914400" rtl="0" eaLnBrk="1" fontAlgn="b" latinLnBrk="0" hangingPunct="1"/>
                      <a:r>
                        <a:rPr lang="es-CO" sz="1300" b="0" i="0" u="none" strike="noStrike" kern="1200" baseline="0" dirty="0" smtClean="0">
                          <a:solidFill>
                            <a:srgbClr val="000000"/>
                          </a:solidFill>
                          <a:effectLst/>
                          <a:latin typeface="Arial Narrow"/>
                          <a:ea typeface="+mn-ea"/>
                          <a:cs typeface="+mn-cs"/>
                        </a:rPr>
                        <a:t>El señor Roberto Botero participa en el Consejo como representante de Dignidad arrocera</a:t>
                      </a:r>
                    </a:p>
                  </a:txBody>
                  <a:tcPr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60292">
                <a:tc>
                  <a:txBody>
                    <a:bodyPr/>
                    <a:lstStyle/>
                    <a:p>
                      <a:pPr algn="ctr" fontAlgn="b"/>
                      <a:r>
                        <a:rPr lang="es-CO" sz="1330" b="1" i="0" u="none" strike="noStrike" dirty="0" smtClean="0">
                          <a:solidFill>
                            <a:srgbClr val="000000"/>
                          </a:solidFill>
                          <a:effectLst/>
                          <a:latin typeface="Arial Narrow"/>
                        </a:rPr>
                        <a:t>CIENCIA</a:t>
                      </a:r>
                      <a:r>
                        <a:rPr lang="es-CO" sz="1330" b="1" i="0" u="none" strike="noStrike" baseline="0" dirty="0" smtClean="0">
                          <a:solidFill>
                            <a:srgbClr val="000000"/>
                          </a:solidFill>
                          <a:effectLst/>
                          <a:latin typeface="Arial Narrow"/>
                        </a:rPr>
                        <a:t> Y TECNOLOGIA </a:t>
                      </a:r>
                      <a:endParaRPr lang="es-CO" sz="1330" b="0" i="0" u="none" strike="noStrike" dirty="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indent="0" algn="just" defTabSz="914400" rtl="0" eaLnBrk="1" fontAlgn="auto" latinLnBrk="0" hangingPunct="1">
                        <a:lnSpc>
                          <a:spcPct val="100000"/>
                        </a:lnSpc>
                        <a:spcBef>
                          <a:spcPts val="0"/>
                        </a:spcBef>
                        <a:spcAft>
                          <a:spcPts val="0"/>
                        </a:spcAft>
                        <a:buClrTx/>
                        <a:buSzTx/>
                        <a:buFontTx/>
                        <a:buNone/>
                        <a:tabLst/>
                        <a:defRPr/>
                      </a:pPr>
                      <a:r>
                        <a:rPr lang="es-CO" sz="1330" baseline="0" dirty="0" smtClean="0">
                          <a:latin typeface="Arial Narrow" pitchFamily="34" charset="0"/>
                        </a:rPr>
                        <a:t>Revisión de agenda de investigación en concertación con el Consejo.</a:t>
                      </a:r>
                      <a:endParaRPr lang="es-CO" sz="1330" baseline="0" dirty="0" smtClean="0">
                        <a:latin typeface="Arial Narrow" pitchFamily="34" charset="0"/>
                        <a:cs typeface="Arial" pitchFamily="34" charset="0"/>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just" fontAlgn="b"/>
                      <a:r>
                        <a:rPr lang="es-CO" sz="1330" b="0" i="0" u="none" strike="noStrike" baseline="0" dirty="0" smtClean="0">
                          <a:solidFill>
                            <a:srgbClr val="000000"/>
                          </a:solidFill>
                          <a:effectLst/>
                          <a:latin typeface="Arial Narrow"/>
                        </a:rPr>
                        <a:t>En el periodo agosto- septiembre se presentará el ajuste a la agenda de investigación y el plan de semilla certificada y asistencia técnica</a:t>
                      </a:r>
                    </a:p>
                  </a:txBody>
                  <a:tcPr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091914">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s-CO" sz="1330" b="1" dirty="0" smtClean="0">
                          <a:latin typeface="Arial Narrow" pitchFamily="34" charset="0"/>
                        </a:rPr>
                        <a:t>CREDITO Y</a:t>
                      </a:r>
                      <a:r>
                        <a:rPr lang="es-CO" sz="1330" b="1" baseline="0" dirty="0" smtClean="0">
                          <a:latin typeface="Arial Narrow" pitchFamily="34" charset="0"/>
                        </a:rPr>
                        <a:t> FINANCIAMEINTO</a:t>
                      </a:r>
                      <a:endParaRPr lang="es-CO" sz="1330" b="1" dirty="0" smtClean="0">
                        <a:latin typeface="Arial Narrow" pitchFamily="34" charset="0"/>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285750" marR="0" indent="-285750" algn="just" defTabSz="914400" rtl="0" eaLnBrk="1" fontAlgn="auto" latinLnBrk="0" hangingPunct="1">
                        <a:lnSpc>
                          <a:spcPct val="100000"/>
                        </a:lnSpc>
                        <a:spcBef>
                          <a:spcPts val="0"/>
                        </a:spcBef>
                        <a:spcAft>
                          <a:spcPts val="0"/>
                        </a:spcAft>
                        <a:buClrTx/>
                        <a:buSzTx/>
                        <a:buFont typeface="Arial" pitchFamily="34" charset="0"/>
                        <a:buChar char="•"/>
                        <a:tabLst/>
                        <a:defRPr/>
                      </a:pPr>
                      <a:r>
                        <a:rPr lang="es-CO" sz="1330" baseline="0" dirty="0" smtClean="0">
                          <a:latin typeface="Arial Narrow" pitchFamily="34" charset="0"/>
                        </a:rPr>
                        <a:t>Brigadas de créditos en las diferentes zonas por parte del Banco Agrario.</a:t>
                      </a:r>
                    </a:p>
                    <a:p>
                      <a:pPr marL="285750" marR="0" indent="-285750" algn="just" defTabSz="914400" rtl="0" eaLnBrk="1" fontAlgn="auto" latinLnBrk="0" hangingPunct="1">
                        <a:lnSpc>
                          <a:spcPct val="100000"/>
                        </a:lnSpc>
                        <a:spcBef>
                          <a:spcPts val="0"/>
                        </a:spcBef>
                        <a:spcAft>
                          <a:spcPts val="0"/>
                        </a:spcAft>
                        <a:buClrTx/>
                        <a:buSzTx/>
                        <a:buFont typeface="Arial" pitchFamily="34" charset="0"/>
                        <a:buChar char="•"/>
                        <a:tabLst/>
                        <a:defRPr/>
                      </a:pPr>
                      <a:r>
                        <a:rPr lang="es-CO" sz="1330" b="0" i="0" u="none" strike="noStrike" baseline="0" dirty="0" smtClean="0">
                          <a:solidFill>
                            <a:srgbClr val="000000"/>
                          </a:solidFill>
                          <a:effectLst/>
                          <a:latin typeface="Arial Narrow"/>
                        </a:rPr>
                        <a:t>Modificación de los plazos para las restructuración (de 2 años hasta el periodo del flujo de caja) y se hizo ajustes a las consolidación de pasivos.</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285750" indent="-285750" algn="just" fontAlgn="b">
                        <a:buFont typeface="Arial" pitchFamily="34" charset="0"/>
                        <a:buChar char="•"/>
                      </a:pPr>
                      <a:r>
                        <a:rPr lang="es-CO" sz="1330" b="0" i="0" u="none" strike="noStrike" baseline="0" dirty="0" smtClean="0">
                          <a:solidFill>
                            <a:srgbClr val="000000"/>
                          </a:solidFill>
                          <a:effectLst/>
                          <a:latin typeface="Arial Narrow"/>
                        </a:rPr>
                        <a:t>Reuniones y brigadas en las diferentes zona de producción.</a:t>
                      </a:r>
                    </a:p>
                    <a:p>
                      <a:pPr marL="285750" marR="0" indent="-285750" algn="just" defTabSz="914400" rtl="0" eaLnBrk="1" fontAlgn="b" latinLnBrk="0" hangingPunct="1">
                        <a:lnSpc>
                          <a:spcPct val="100000"/>
                        </a:lnSpc>
                        <a:spcBef>
                          <a:spcPts val="0"/>
                        </a:spcBef>
                        <a:spcAft>
                          <a:spcPts val="0"/>
                        </a:spcAft>
                        <a:buClrTx/>
                        <a:buSzTx/>
                        <a:buFont typeface="Arial" pitchFamily="34" charset="0"/>
                        <a:buChar char="•"/>
                        <a:tabLst/>
                        <a:defRPr/>
                      </a:pPr>
                      <a:r>
                        <a:rPr lang="es-CO" sz="1330" b="0" i="0" u="none" strike="noStrike" dirty="0" smtClean="0">
                          <a:solidFill>
                            <a:srgbClr val="000000"/>
                          </a:solidFill>
                          <a:effectLst/>
                          <a:latin typeface="Arial Narrow"/>
                        </a:rPr>
                        <a:t>Se esta a la espera</a:t>
                      </a:r>
                      <a:r>
                        <a:rPr lang="es-CO" sz="1330" b="0" i="0" u="none" strike="noStrike" baseline="0" dirty="0" smtClean="0">
                          <a:solidFill>
                            <a:srgbClr val="000000"/>
                          </a:solidFill>
                          <a:effectLst/>
                          <a:latin typeface="Arial Narrow"/>
                        </a:rPr>
                        <a:t> de adición de recursos para un ICR del 30% al sector.</a:t>
                      </a:r>
                      <a:endParaRPr lang="es-CO" sz="1330" b="0" i="0" u="none" strike="noStrike" baseline="0" dirty="0" smtClean="0">
                        <a:solidFill>
                          <a:srgbClr val="000000"/>
                        </a:solidFill>
                        <a:effectLst/>
                        <a:latin typeface="Arial Narrow"/>
                        <a:cs typeface="+mn-cs"/>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648071">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s-CO" sz="1330" b="1" dirty="0" smtClean="0">
                          <a:latin typeface="Arial Narrow" pitchFamily="34" charset="0"/>
                        </a:rPr>
                        <a:t>CONTRABANDO</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285750" marR="0" indent="-285750" algn="just" defTabSz="914400" rtl="0" eaLnBrk="1" fontAlgn="auto" latinLnBrk="0" hangingPunct="1">
                        <a:lnSpc>
                          <a:spcPct val="100000"/>
                        </a:lnSpc>
                        <a:spcBef>
                          <a:spcPts val="0"/>
                        </a:spcBef>
                        <a:spcAft>
                          <a:spcPts val="0"/>
                        </a:spcAft>
                        <a:buClrTx/>
                        <a:buSzTx/>
                        <a:buFont typeface="Arial" pitchFamily="34" charset="0"/>
                        <a:buChar char="•"/>
                        <a:tabLst/>
                        <a:defRPr/>
                      </a:pPr>
                      <a:r>
                        <a:rPr lang="es-CO" sz="1330" b="0" i="0" u="none" strike="noStrike" baseline="0" dirty="0" smtClean="0">
                          <a:solidFill>
                            <a:srgbClr val="000000"/>
                          </a:solidFill>
                          <a:effectLst/>
                          <a:latin typeface="Arial Narrow"/>
                        </a:rPr>
                        <a:t>Presentación del proyecto de Ley.</a:t>
                      </a:r>
                    </a:p>
                    <a:p>
                      <a:pPr marL="285750" marR="0" indent="-285750" algn="just" defTabSz="914400" rtl="0" eaLnBrk="1" fontAlgn="auto" latinLnBrk="0" hangingPunct="1">
                        <a:lnSpc>
                          <a:spcPct val="100000"/>
                        </a:lnSpc>
                        <a:spcBef>
                          <a:spcPts val="0"/>
                        </a:spcBef>
                        <a:spcAft>
                          <a:spcPts val="0"/>
                        </a:spcAft>
                        <a:buClrTx/>
                        <a:buSzTx/>
                        <a:buFont typeface="Arial" pitchFamily="34" charset="0"/>
                        <a:buChar char="•"/>
                        <a:tabLst/>
                        <a:defRPr/>
                      </a:pPr>
                      <a:endParaRPr lang="es-CO" sz="1330" b="0" i="0" u="none" strike="noStrike" baseline="0" dirty="0" smtClean="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indent="0" algn="just" defTabSz="914400" rtl="0" eaLnBrk="1" fontAlgn="b" latinLnBrk="0" hangingPunct="1">
                        <a:lnSpc>
                          <a:spcPct val="100000"/>
                        </a:lnSpc>
                        <a:spcBef>
                          <a:spcPts val="0"/>
                        </a:spcBef>
                        <a:spcAft>
                          <a:spcPts val="0"/>
                        </a:spcAft>
                        <a:buClrTx/>
                        <a:buSzTx/>
                        <a:buFont typeface="Arial" pitchFamily="34" charset="0"/>
                        <a:buNone/>
                        <a:tabLst/>
                        <a:defRPr/>
                      </a:pPr>
                      <a:r>
                        <a:rPr lang="es-CO" sz="1330" b="0" i="0" u="none" strike="noStrike" baseline="0" dirty="0" smtClean="0">
                          <a:solidFill>
                            <a:srgbClr val="000000"/>
                          </a:solidFill>
                          <a:effectLst/>
                          <a:latin typeface="Arial Narrow"/>
                          <a:cs typeface="+mn-cs"/>
                        </a:rPr>
                        <a:t>POLFA participa en reuniones del Consejo del Arroz en donde </a:t>
                      </a:r>
                      <a:r>
                        <a:rPr lang="es-CO" sz="1330" b="0" i="0" u="none" strike="noStrike" baseline="0" smtClean="0">
                          <a:solidFill>
                            <a:srgbClr val="000000"/>
                          </a:solidFill>
                          <a:effectLst/>
                          <a:latin typeface="Arial Narrow"/>
                          <a:cs typeface="+mn-cs"/>
                        </a:rPr>
                        <a:t>se acuerdan  </a:t>
                      </a:r>
                      <a:r>
                        <a:rPr lang="es-CO" sz="1330" b="0" i="0" u="none" strike="noStrike" baseline="0" dirty="0" smtClean="0">
                          <a:solidFill>
                            <a:srgbClr val="000000"/>
                          </a:solidFill>
                          <a:effectLst/>
                          <a:latin typeface="Arial Narrow"/>
                          <a:cs typeface="+mn-cs"/>
                        </a:rPr>
                        <a:t>nuevas acciones de control.</a:t>
                      </a: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62655702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611560" y="367706"/>
            <a:ext cx="8229600" cy="864096"/>
          </a:xfrm>
        </p:spPr>
        <p:txBody>
          <a:bodyPr>
            <a:normAutofit/>
          </a:bodyPr>
          <a:lstStyle/>
          <a:p>
            <a:pPr algn="r"/>
            <a:r>
              <a:rPr lang="es-CO" sz="2400" b="1" dirty="0" smtClean="0">
                <a:latin typeface="Arial Narrow" pitchFamily="34" charset="0"/>
              </a:rPr>
              <a:t>SECTOR CACAO</a:t>
            </a:r>
            <a:endParaRPr lang="es-CO" sz="2400" b="1" dirty="0">
              <a:latin typeface="Arial Narrow" pitchFamily="34" charset="0"/>
            </a:endParaRPr>
          </a:p>
        </p:txBody>
      </p:sp>
      <p:graphicFrame>
        <p:nvGraphicFramePr>
          <p:cNvPr id="4" name="3 Marcador de contenido"/>
          <p:cNvGraphicFramePr>
            <a:graphicFrameLocks noGrp="1"/>
          </p:cNvGraphicFramePr>
          <p:nvPr>
            <p:ph idx="1"/>
            <p:extLst>
              <p:ext uri="{D42A27DB-BD31-4B8C-83A1-F6EECF244321}">
                <p14:modId xmlns:p14="http://schemas.microsoft.com/office/powerpoint/2010/main" val="1675831566"/>
              </p:ext>
            </p:extLst>
          </p:nvPr>
        </p:nvGraphicFramePr>
        <p:xfrm>
          <a:off x="251520" y="1412776"/>
          <a:ext cx="8640960" cy="4297344"/>
        </p:xfrm>
        <a:graphic>
          <a:graphicData uri="http://schemas.openxmlformats.org/drawingml/2006/table">
            <a:tbl>
              <a:tblPr firstRow="1" bandRow="1">
                <a:tableStyleId>{5940675A-B579-460E-94D1-54222C63F5DA}</a:tableStyleId>
              </a:tblPr>
              <a:tblGrid>
                <a:gridCol w="3477494"/>
                <a:gridCol w="5163466"/>
              </a:tblGrid>
              <a:tr h="288032">
                <a:tc>
                  <a:txBody>
                    <a:bodyPr/>
                    <a:lstStyle/>
                    <a:p>
                      <a:pPr algn="ctr"/>
                      <a:r>
                        <a:rPr lang="es-CO" b="1" dirty="0" smtClean="0">
                          <a:latin typeface="Arial Narrow" pitchFamily="34" charset="0"/>
                        </a:rPr>
                        <a:t>Compromisos</a:t>
                      </a:r>
                      <a:endParaRPr lang="es-CO" b="1" dirty="0">
                        <a:latin typeface="Arial Narrow" pitchFamily="34" charset="0"/>
                      </a:endParaRPr>
                    </a:p>
                  </a:txBody>
                  <a:tcPr>
                    <a:solidFill>
                      <a:srgbClr val="92D050"/>
                    </a:solidFill>
                  </a:tcPr>
                </a:tc>
                <a:tc>
                  <a:txBody>
                    <a:bodyPr/>
                    <a:lstStyle/>
                    <a:p>
                      <a:pPr algn="ctr"/>
                      <a:r>
                        <a:rPr lang="es-CO" b="1" dirty="0" smtClean="0">
                          <a:latin typeface="Arial Narrow" pitchFamily="34" charset="0"/>
                        </a:rPr>
                        <a:t>Avances</a:t>
                      </a:r>
                      <a:endParaRPr lang="es-CO" b="1" dirty="0">
                        <a:latin typeface="Arial Narrow" pitchFamily="34" charset="0"/>
                      </a:endParaRPr>
                    </a:p>
                  </a:txBody>
                  <a:tcPr>
                    <a:solidFill>
                      <a:srgbClr val="92D050"/>
                    </a:solidFill>
                  </a:tcPr>
                </a:tc>
              </a:tr>
              <a:tr h="958923">
                <a:tc>
                  <a:txBody>
                    <a:bodyPr/>
                    <a:lstStyle/>
                    <a:p>
                      <a:pPr marL="342900" indent="-342900">
                        <a:buAutoNum type="arabicPeriod"/>
                      </a:pPr>
                      <a:r>
                        <a:rPr lang="es-CO" baseline="0" dirty="0" smtClean="0">
                          <a:latin typeface="Arial Narrow" pitchFamily="34" charset="0"/>
                        </a:rPr>
                        <a:t>Incentivo comercialización</a:t>
                      </a:r>
                    </a:p>
                    <a:p>
                      <a:pPr marL="0" marR="0" indent="0" algn="l" defTabSz="914400" rtl="0" eaLnBrk="1" fontAlgn="auto" latinLnBrk="0" hangingPunct="1">
                        <a:lnSpc>
                          <a:spcPct val="100000"/>
                        </a:lnSpc>
                        <a:spcBef>
                          <a:spcPts val="0"/>
                        </a:spcBef>
                        <a:spcAft>
                          <a:spcPts val="0"/>
                        </a:spcAft>
                        <a:buClrTx/>
                        <a:buSzTx/>
                        <a:buFontTx/>
                        <a:buNone/>
                        <a:tabLst/>
                        <a:defRPr/>
                      </a:pPr>
                      <a:r>
                        <a:rPr lang="es-CO" baseline="0" dirty="0" smtClean="0">
                          <a:latin typeface="Arial Narrow" pitchFamily="34" charset="0"/>
                        </a:rPr>
                        <a:t>Apoyo de $800.000 por Tonelada.</a:t>
                      </a:r>
                      <a:endParaRPr lang="es-CO" dirty="0" smtClean="0">
                        <a:latin typeface="Arial Narrow" pitchFamily="34" charset="0"/>
                      </a:endParaRPr>
                    </a:p>
                    <a:p>
                      <a:pPr marL="0" indent="0">
                        <a:buNone/>
                      </a:pPr>
                      <a:endParaRPr lang="es-CO" dirty="0">
                        <a:latin typeface="Arial Narrow" pitchFamily="34" charset="0"/>
                      </a:endParaRPr>
                    </a:p>
                  </a:txBody>
                  <a:tcPr anchor="ctr"/>
                </a:tc>
                <a:tc>
                  <a:txBody>
                    <a:bodyPr/>
                    <a:lstStyle/>
                    <a:p>
                      <a:r>
                        <a:rPr lang="es-CO" dirty="0" smtClean="0">
                          <a:latin typeface="Arial Narrow" pitchFamily="34" charset="0"/>
                        </a:rPr>
                        <a:t>$32.000 millones  Marzo</a:t>
                      </a:r>
                      <a:r>
                        <a:rPr lang="es-CO" baseline="0" dirty="0" smtClean="0">
                          <a:latin typeface="Arial Narrow" pitchFamily="34" charset="0"/>
                        </a:rPr>
                        <a:t> a Diciembre 2013</a:t>
                      </a:r>
                    </a:p>
                  </a:txBody>
                  <a:tcPr anchor="ctr"/>
                </a:tc>
              </a:tr>
              <a:tr h="671246">
                <a:tc>
                  <a:txBody>
                    <a:bodyPr/>
                    <a:lstStyle/>
                    <a:p>
                      <a:r>
                        <a:rPr lang="es-CO" dirty="0" smtClean="0">
                          <a:latin typeface="Arial Narrow" pitchFamily="34" charset="0"/>
                        </a:rPr>
                        <a:t>2. Fortalecimiento  de la Campaña</a:t>
                      </a:r>
                      <a:r>
                        <a:rPr lang="es-CO" baseline="0" dirty="0" smtClean="0">
                          <a:latin typeface="Arial Narrow" pitchFamily="34" charset="0"/>
                        </a:rPr>
                        <a:t> Sanitaria (Monilia)</a:t>
                      </a:r>
                      <a:endParaRPr lang="es-CO" dirty="0">
                        <a:latin typeface="Arial Narrow" pitchFamily="34" charset="0"/>
                      </a:endParaRPr>
                    </a:p>
                  </a:txBody>
                  <a:tcPr anchor="ctr"/>
                </a:tc>
                <a:tc>
                  <a:txBody>
                    <a:bodyPr/>
                    <a:lstStyle/>
                    <a:p>
                      <a:r>
                        <a:rPr lang="es-CO" dirty="0" smtClean="0">
                          <a:latin typeface="Arial Narrow" pitchFamily="34" charset="0"/>
                        </a:rPr>
                        <a:t>$6.000 millones julio a diciembre</a:t>
                      </a:r>
                      <a:r>
                        <a:rPr lang="es-CO" baseline="0" dirty="0" smtClean="0">
                          <a:latin typeface="Arial Narrow" pitchFamily="34" charset="0"/>
                        </a:rPr>
                        <a:t> 2013</a:t>
                      </a:r>
                      <a:endParaRPr lang="es-CO" dirty="0">
                        <a:latin typeface="Arial Narrow" pitchFamily="34" charset="0"/>
                      </a:endParaRPr>
                    </a:p>
                  </a:txBody>
                  <a:tcPr anchor="ctr"/>
                </a:tc>
              </a:tr>
              <a:tr h="671246">
                <a:tc>
                  <a:txBody>
                    <a:bodyPr/>
                    <a:lstStyle/>
                    <a:p>
                      <a:r>
                        <a:rPr lang="es-CO" dirty="0" smtClean="0">
                          <a:latin typeface="Arial Narrow" pitchFamily="34" charset="0"/>
                        </a:rPr>
                        <a:t>3.</a:t>
                      </a:r>
                      <a:r>
                        <a:rPr lang="es-CO" baseline="0" dirty="0" smtClean="0">
                          <a:latin typeface="Arial Narrow" pitchFamily="34" charset="0"/>
                        </a:rPr>
                        <a:t> Crédito y Financiamiento</a:t>
                      </a:r>
                      <a:endParaRPr lang="es-CO" dirty="0">
                        <a:latin typeface="Arial Narrow" pitchFamily="34" charset="0"/>
                      </a:endParaRPr>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s-CO" baseline="0" dirty="0" smtClean="0">
                          <a:latin typeface="Arial Narrow" pitchFamily="34" charset="0"/>
                        </a:rPr>
                        <a:t>Banco Agrario emite la circular 046, </a:t>
                      </a:r>
                      <a:r>
                        <a:rPr lang="es-CO" sz="1800" kern="1200" dirty="0" smtClean="0">
                          <a:solidFill>
                            <a:schemeClr val="tx1"/>
                          </a:solidFill>
                          <a:effectLst/>
                          <a:latin typeface="Arial Narrow" pitchFamily="34" charset="0"/>
                          <a:ea typeface="+mn-ea"/>
                          <a:cs typeface="+mn-cs"/>
                        </a:rPr>
                        <a:t>relacionada con el programa de alivio al sector cacaotero.</a:t>
                      </a:r>
                      <a:endParaRPr lang="es-CO" dirty="0">
                        <a:latin typeface="Arial Narrow" pitchFamily="34" charset="0"/>
                      </a:endParaRPr>
                    </a:p>
                  </a:txBody>
                  <a:tcPr anchor="ctr"/>
                </a:tc>
              </a:tr>
              <a:tr h="958923">
                <a:tc>
                  <a:txBody>
                    <a:bodyPr/>
                    <a:lstStyle/>
                    <a:p>
                      <a:r>
                        <a:rPr lang="es-CO" dirty="0" smtClean="0">
                          <a:latin typeface="Arial Narrow" pitchFamily="34" charset="0"/>
                        </a:rPr>
                        <a:t>4. Apoyo Exportaciones de cacao en grano</a:t>
                      </a:r>
                      <a:endParaRPr lang="es-CO" dirty="0">
                        <a:latin typeface="Arial Narrow" pitchFamily="34" charset="0"/>
                      </a:endParaRPr>
                    </a:p>
                  </a:txBody>
                  <a:tcPr anchor="ctr"/>
                </a:tc>
                <a:tc>
                  <a:txBody>
                    <a:bodyPr/>
                    <a:lstStyle/>
                    <a:p>
                      <a:r>
                        <a:rPr lang="es-CO" dirty="0" smtClean="0">
                          <a:latin typeface="Arial Narrow" pitchFamily="34" charset="0"/>
                        </a:rPr>
                        <a:t>Activación del Fondo de Estabilización de Precios -Cacao;</a:t>
                      </a:r>
                      <a:r>
                        <a:rPr lang="es-CO" baseline="0" dirty="0" smtClean="0">
                          <a:latin typeface="Arial Narrow" pitchFamily="34" charset="0"/>
                        </a:rPr>
                        <a:t>    2.000 toneladas exportadas con compensación  de marzo a julio 2013</a:t>
                      </a:r>
                      <a:endParaRPr lang="es-CO" dirty="0">
                        <a:latin typeface="Arial Narrow" pitchFamily="34" charset="0"/>
                      </a:endParaRPr>
                    </a:p>
                  </a:txBody>
                  <a:tcPr anchor="ctr"/>
                </a:tc>
              </a:tr>
              <a:tr h="671246">
                <a:tc>
                  <a:txBody>
                    <a:bodyPr/>
                    <a:lstStyle/>
                    <a:p>
                      <a:r>
                        <a:rPr lang="es-CO" dirty="0" smtClean="0">
                          <a:latin typeface="Arial Narrow" pitchFamily="34" charset="0"/>
                        </a:rPr>
                        <a:t>5.</a:t>
                      </a:r>
                      <a:r>
                        <a:rPr lang="es-CO" baseline="0" dirty="0" smtClean="0">
                          <a:latin typeface="Arial Narrow" pitchFamily="34" charset="0"/>
                        </a:rPr>
                        <a:t> Participación de la  mesa cacaotera  del  Consejo Nacional Cacaotero</a:t>
                      </a:r>
                      <a:endParaRPr lang="es-CO" dirty="0">
                        <a:latin typeface="Arial Narrow" pitchFamily="34" charset="0"/>
                      </a:endParaRPr>
                    </a:p>
                  </a:txBody>
                  <a:tcPr anchor="ctr"/>
                </a:tc>
                <a:tc>
                  <a:txBody>
                    <a:bodyPr/>
                    <a:lstStyle/>
                    <a:p>
                      <a:r>
                        <a:rPr lang="es-CO" dirty="0" smtClean="0">
                          <a:latin typeface="Arial Narrow" pitchFamily="34" charset="0"/>
                        </a:rPr>
                        <a:t>El Presidente de la mesa participa en el Consejo Nacional Cacaotero.</a:t>
                      </a:r>
                      <a:endParaRPr lang="es-CO" dirty="0">
                        <a:latin typeface="Arial Narrow" pitchFamily="34" charset="0"/>
                      </a:endParaRPr>
                    </a:p>
                  </a:txBody>
                  <a:tcPr anchor="ctr"/>
                </a:tc>
              </a:tr>
            </a:tbl>
          </a:graphicData>
        </a:graphic>
      </p:graphicFrame>
      <p:pic>
        <p:nvPicPr>
          <p:cNvPr id="5" name="Picture 3"/>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179512" y="424955"/>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6" name="Picture 4"/>
          <p:cNvPicPr>
            <a:picLocks noChangeAspect="1" noChangeArrowheads="1"/>
          </p:cNvPicPr>
          <p:nvPr/>
        </p:nvPicPr>
        <p:blipFill>
          <a:blip r:embed="rId3" cstate="print">
            <a:extLst>
              <a:ext uri="{28A0092B-C50C-407E-A947-70E740481C1C}">
                <a14:useLocalDpi xmlns:a14="http://schemas.microsoft.com/office/drawing/2010/main" val="0"/>
              </a:ext>
            </a:extLst>
          </a:blip>
          <a:srcRect l="9409" r="14139" b="48984"/>
          <a:stretch>
            <a:fillRect/>
          </a:stretch>
        </p:blipFill>
        <p:spPr bwMode="auto">
          <a:xfrm>
            <a:off x="1551353" y="404664"/>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7" name="6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Tree>
    <p:extLst>
      <p:ext uri="{BB962C8B-B14F-4D97-AF65-F5344CB8AC3E}">
        <p14:creationId xmlns:p14="http://schemas.microsoft.com/office/powerpoint/2010/main" val="7427978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79512" y="424955"/>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4" cstate="print">
            <a:extLst>
              <a:ext uri="{28A0092B-C50C-407E-A947-70E740481C1C}">
                <a14:useLocalDpi xmlns:a14="http://schemas.microsoft.com/office/drawing/2010/main" val="0"/>
              </a:ext>
            </a:extLst>
          </a:blip>
          <a:srcRect l="9409" r="14139" b="48984"/>
          <a:stretch>
            <a:fillRect/>
          </a:stretch>
        </p:blipFill>
        <p:spPr bwMode="auto">
          <a:xfrm>
            <a:off x="1551353" y="404664"/>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solidFill>
                <a:prstClr val="white"/>
              </a:solidFill>
            </a:endParaRPr>
          </a:p>
        </p:txBody>
      </p:sp>
      <p:sp>
        <p:nvSpPr>
          <p:cNvPr id="9" name="8 CuadroTexto"/>
          <p:cNvSpPr txBox="1"/>
          <p:nvPr/>
        </p:nvSpPr>
        <p:spPr>
          <a:xfrm>
            <a:off x="4539278" y="338089"/>
            <a:ext cx="4140065" cy="461665"/>
          </a:xfrm>
          <a:prstGeom prst="rect">
            <a:avLst/>
          </a:prstGeom>
          <a:noFill/>
        </p:spPr>
        <p:txBody>
          <a:bodyPr wrap="square" rtlCol="0">
            <a:spAutoFit/>
          </a:bodyPr>
          <a:lstStyle/>
          <a:p>
            <a:pPr algn="r"/>
            <a:r>
              <a:rPr lang="es-CO" sz="2400" b="1" dirty="0" smtClean="0">
                <a:solidFill>
                  <a:prstClr val="black"/>
                </a:solidFill>
                <a:latin typeface="Arial Narrow" pitchFamily="34" charset="0"/>
                <a:cs typeface="Arial" pitchFamily="34" charset="0"/>
              </a:rPr>
              <a:t>SECTOR PAPA</a:t>
            </a:r>
            <a:endParaRPr lang="es-CO" sz="2400" b="1" dirty="0">
              <a:solidFill>
                <a:prstClr val="black"/>
              </a:solidFill>
              <a:latin typeface="Arial" pitchFamily="34" charset="0"/>
              <a:cs typeface="Arial" pitchFamily="34" charset="0"/>
            </a:endParaRPr>
          </a:p>
        </p:txBody>
      </p:sp>
      <p:graphicFrame>
        <p:nvGraphicFramePr>
          <p:cNvPr id="5" name="4 Tabla"/>
          <p:cNvGraphicFramePr>
            <a:graphicFrameLocks noGrp="1"/>
          </p:cNvGraphicFramePr>
          <p:nvPr>
            <p:extLst>
              <p:ext uri="{D42A27DB-BD31-4B8C-83A1-F6EECF244321}">
                <p14:modId xmlns:p14="http://schemas.microsoft.com/office/powerpoint/2010/main" val="1979218255"/>
              </p:ext>
            </p:extLst>
          </p:nvPr>
        </p:nvGraphicFramePr>
        <p:xfrm>
          <a:off x="323526" y="820043"/>
          <a:ext cx="8568954" cy="5638595"/>
        </p:xfrm>
        <a:graphic>
          <a:graphicData uri="http://schemas.openxmlformats.org/drawingml/2006/table">
            <a:tbl>
              <a:tblPr/>
              <a:tblGrid>
                <a:gridCol w="4248474"/>
                <a:gridCol w="4320480"/>
              </a:tblGrid>
              <a:tr h="253085">
                <a:tc>
                  <a:txBody>
                    <a:bodyPr/>
                    <a:lstStyle/>
                    <a:p>
                      <a:pPr algn="ctr" fontAlgn="b"/>
                      <a:r>
                        <a:rPr lang="es-CO" sz="1600" b="1" i="0" u="none" strike="noStrike" dirty="0">
                          <a:solidFill>
                            <a:srgbClr val="000000"/>
                          </a:solidFill>
                          <a:effectLst/>
                          <a:latin typeface="Arial Narrow"/>
                        </a:rPr>
                        <a:t>Compromisos</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1600" b="1" i="0" u="none" strike="noStrike" dirty="0" smtClean="0">
                          <a:solidFill>
                            <a:srgbClr val="000000"/>
                          </a:solidFill>
                          <a:effectLst/>
                          <a:latin typeface="Arial Narrow"/>
                        </a:rPr>
                        <a:t>Avances</a:t>
                      </a:r>
                      <a:endParaRPr lang="es-CO" sz="1600" b="1" i="0" u="none" strike="noStrike" dirty="0">
                        <a:solidFill>
                          <a:srgbClr val="000000"/>
                        </a:solidFill>
                        <a:effectLst/>
                        <a:latin typeface="Arial Narrow"/>
                      </a:endParaRP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r>
              <a:tr h="1354944">
                <a:tc>
                  <a:txBody>
                    <a:bodyPr/>
                    <a:lstStyle/>
                    <a:p>
                      <a:pPr marL="342900" indent="-342900" algn="l" fontAlgn="ctr">
                        <a:buAutoNum type="arabicPeriod"/>
                      </a:pPr>
                      <a:r>
                        <a:rPr lang="es-CO" sz="1200" b="1" i="0" u="none" strike="noStrike" dirty="0" smtClean="0">
                          <a:solidFill>
                            <a:srgbClr val="000000"/>
                          </a:solidFill>
                          <a:effectLst/>
                          <a:latin typeface="Arial Narrow"/>
                        </a:rPr>
                        <a:t>Mesa </a:t>
                      </a:r>
                      <a:r>
                        <a:rPr lang="es-CO" sz="1200" b="1" i="0" u="none" strike="noStrike" dirty="0">
                          <a:solidFill>
                            <a:srgbClr val="000000"/>
                          </a:solidFill>
                          <a:effectLst/>
                          <a:latin typeface="Arial Narrow"/>
                        </a:rPr>
                        <a:t>de trabajo. </a:t>
                      </a:r>
                      <a:r>
                        <a:rPr lang="es-CO" sz="1200" b="1" i="0" u="none" strike="noStrike" dirty="0" smtClean="0">
                          <a:solidFill>
                            <a:srgbClr val="000000"/>
                          </a:solidFill>
                          <a:effectLst/>
                          <a:latin typeface="Arial Narrow"/>
                        </a:rPr>
                        <a:t>Semillas.</a:t>
                      </a:r>
                      <a:endParaRPr lang="es-CO" sz="1200" b="0" i="0" u="none" strike="noStrike" dirty="0">
                        <a:solidFill>
                          <a:srgbClr val="000000"/>
                        </a:solidFill>
                        <a:effectLst/>
                        <a:latin typeface="Arial Narrow"/>
                      </a:endParaRPr>
                    </a:p>
                    <a:p>
                      <a:pPr marL="0" indent="0" algn="l" fontAlgn="ctr">
                        <a:buNone/>
                      </a:pPr>
                      <a:r>
                        <a:rPr lang="es-CO" sz="1200" b="0" i="0" u="none" strike="noStrike" dirty="0" smtClean="0">
                          <a:solidFill>
                            <a:srgbClr val="000000"/>
                          </a:solidFill>
                          <a:effectLst/>
                          <a:latin typeface="Arial Narrow"/>
                        </a:rPr>
                        <a:t>En </a:t>
                      </a:r>
                      <a:r>
                        <a:rPr lang="es-CO" sz="1200" b="0" i="0" u="none" strike="noStrike" dirty="0">
                          <a:solidFill>
                            <a:srgbClr val="000000"/>
                          </a:solidFill>
                          <a:effectLst/>
                          <a:latin typeface="Arial Narrow"/>
                        </a:rPr>
                        <a:t>esta mesa se revisarán los temas relacionados con el control de la calidad de la semilla certificada, normatividad frente al desarrollo de organismos genéticamente </a:t>
                      </a:r>
                      <a:r>
                        <a:rPr lang="es-CO" sz="1200" b="0" i="0" u="none" strike="noStrike" dirty="0" smtClean="0">
                          <a:solidFill>
                            <a:srgbClr val="000000"/>
                          </a:solidFill>
                          <a:effectLst/>
                          <a:latin typeface="Arial Narrow"/>
                        </a:rPr>
                        <a:t>modificados - OMG </a:t>
                      </a:r>
                      <a:r>
                        <a:rPr lang="es-CO" sz="1200" b="0" i="0" u="none" strike="noStrike" dirty="0">
                          <a:solidFill>
                            <a:srgbClr val="000000"/>
                          </a:solidFill>
                          <a:effectLst/>
                          <a:latin typeface="Arial Narrow"/>
                        </a:rPr>
                        <a:t>y canalización de recursos del Sistema General de Regalías para proyectos regionales que promuevan la producción y uso de semilla certificada, entre otros</a:t>
                      </a:r>
                      <a:r>
                        <a:rPr lang="es-CO" sz="1200" b="0" i="0" u="none" strike="noStrike" dirty="0" smtClean="0">
                          <a:solidFill>
                            <a:srgbClr val="000000"/>
                          </a:solidFill>
                          <a:effectLst/>
                          <a:latin typeface="Arial Narrow"/>
                        </a:rPr>
                        <a:t>.</a:t>
                      </a:r>
                    </a:p>
                  </a:txBody>
                  <a:tcPr marL="5601" marR="5601" marT="5601"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just" fontAlgn="ctr"/>
                      <a:r>
                        <a:rPr lang="es-CO" sz="1200" b="0" i="0" u="none" strike="noStrike" dirty="0" smtClean="0">
                          <a:solidFill>
                            <a:srgbClr val="000000"/>
                          </a:solidFill>
                          <a:effectLst/>
                          <a:latin typeface="Arial Narrow"/>
                        </a:rPr>
                        <a:t>Se acordó realizar un taller sobre OGM y Semilla para analizar normatividad, situación actual, riesgos y limitantes, así como para iniciar un proceso de identificación de alternativas de solución a la problemática.</a:t>
                      </a:r>
                      <a:endParaRPr lang="es-CO" sz="1200" b="0" i="0" u="none" strike="noStrike" dirty="0">
                        <a:solidFill>
                          <a:srgbClr val="000000"/>
                        </a:solidFill>
                        <a:effectLst/>
                        <a:latin typeface="Arial Narrow"/>
                      </a:endParaRPr>
                    </a:p>
                  </a:txBody>
                  <a:tcPr marL="5601" marR="5601" marT="5601"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197631">
                <a:tc>
                  <a:txBody>
                    <a:bodyPr/>
                    <a:lstStyle/>
                    <a:p>
                      <a:pPr algn="l" fontAlgn="ctr"/>
                      <a:r>
                        <a:rPr lang="es-CO" sz="1200" b="1" i="0" u="none" strike="noStrike" dirty="0" smtClean="0">
                          <a:solidFill>
                            <a:srgbClr val="000000"/>
                          </a:solidFill>
                          <a:effectLst/>
                          <a:latin typeface="Arial Narrow"/>
                        </a:rPr>
                        <a:t>3. </a:t>
                      </a:r>
                      <a:r>
                        <a:rPr lang="es-CO" sz="1200" b="1" i="0" u="none" strike="noStrike" dirty="0">
                          <a:solidFill>
                            <a:srgbClr val="000000"/>
                          </a:solidFill>
                          <a:effectLst/>
                          <a:latin typeface="Arial Narrow"/>
                        </a:rPr>
                        <a:t>Mesa de trabajo. Crédito y Financiamiento</a:t>
                      </a:r>
                      <a:r>
                        <a:rPr lang="es-CO" sz="1200" b="1" i="0" u="none" strike="noStrike" dirty="0" smtClean="0">
                          <a:solidFill>
                            <a:srgbClr val="000000"/>
                          </a:solidFill>
                          <a:effectLst/>
                          <a:latin typeface="Arial Narrow"/>
                        </a:rPr>
                        <a:t>.</a:t>
                      </a:r>
                      <a:r>
                        <a:rPr lang="es-CO" sz="1200" b="0" i="0" u="none" strike="noStrike" dirty="0">
                          <a:solidFill>
                            <a:srgbClr val="000000"/>
                          </a:solidFill>
                          <a:effectLst/>
                          <a:latin typeface="Arial Narrow"/>
                        </a:rPr>
                        <a:t/>
                      </a:r>
                      <a:br>
                        <a:rPr lang="es-CO" sz="1200" b="0" i="0" u="none" strike="noStrike" dirty="0">
                          <a:solidFill>
                            <a:srgbClr val="000000"/>
                          </a:solidFill>
                          <a:effectLst/>
                          <a:latin typeface="Arial Narrow"/>
                        </a:rPr>
                      </a:br>
                      <a:r>
                        <a:rPr lang="es-CO" sz="1200" b="0" i="0" u="none" strike="noStrike" dirty="0">
                          <a:solidFill>
                            <a:srgbClr val="000000"/>
                          </a:solidFill>
                          <a:effectLst/>
                          <a:latin typeface="Arial Narrow"/>
                        </a:rPr>
                        <a:t>Esta Mesa abordará el análisis y búsqueda de soluciones respecto a: líneas de crédito para papa y otros cultivos de clima frio especialmente en lo referente a plazos, tasas de interés, requisitos de acceso, acceso al Fondo Agropecuario de Garantías, tope de los montos de crédito, oportunidad de acceso de acuerdo con las fechas de siembra en las diferentes regiones, línea de crédito para producción de semilla certificada, seguro de cosechas en cobertura, costo de la póliza, cubrimiento de riesgos, obligaciones del productor, especialmente en lo referente a la obligatoriedad de asistencia técnica particular e Incentivo a la Capitalización Rural, entre otros</a:t>
                      </a:r>
                      <a:r>
                        <a:rPr lang="es-CO" sz="1200" b="0" i="0" u="none" strike="noStrike" dirty="0" smtClean="0">
                          <a:solidFill>
                            <a:srgbClr val="000000"/>
                          </a:solidFill>
                          <a:effectLst/>
                          <a:latin typeface="Arial Narrow"/>
                        </a:rPr>
                        <a:t>. </a:t>
                      </a:r>
                      <a:endParaRPr lang="es-CO" sz="1200" b="0" i="0" u="none" strike="noStrike" dirty="0">
                        <a:solidFill>
                          <a:srgbClr val="000000"/>
                        </a:solidFill>
                        <a:effectLst/>
                        <a:latin typeface="Arial Narrow"/>
                      </a:endParaRPr>
                    </a:p>
                  </a:txBody>
                  <a:tcPr marL="3855" marR="3855" marT="3855"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just" fontAlgn="ctr"/>
                      <a:r>
                        <a:rPr lang="es-CO" sz="1200" b="0" i="0" u="none" strike="noStrike" dirty="0" smtClean="0">
                          <a:solidFill>
                            <a:srgbClr val="000000"/>
                          </a:solidFill>
                          <a:effectLst/>
                          <a:latin typeface="Arial Narrow"/>
                        </a:rPr>
                        <a:t>Resultado de tres sesiones de trabajo de la mesa: </a:t>
                      </a:r>
                    </a:p>
                    <a:p>
                      <a:pPr algn="just" fontAlgn="ctr"/>
                      <a:endParaRPr lang="es-CO" sz="1200" b="0" i="0" u="none" strike="noStrike" dirty="0" smtClean="0">
                        <a:solidFill>
                          <a:srgbClr val="000000"/>
                        </a:solidFill>
                        <a:effectLst/>
                        <a:latin typeface="Arial Narrow"/>
                      </a:endParaRPr>
                    </a:p>
                    <a:p>
                      <a:pPr algn="just" fontAlgn="ctr"/>
                      <a:r>
                        <a:rPr lang="es-CO" sz="1200" b="0" i="0" u="none" strike="noStrike" dirty="0" smtClean="0">
                          <a:solidFill>
                            <a:srgbClr val="000000"/>
                          </a:solidFill>
                          <a:effectLst/>
                          <a:latin typeface="Arial Narrow"/>
                        </a:rPr>
                        <a:t>Se programaron brigadas de normalización de cartera a partir del día 4 </a:t>
                      </a:r>
                      <a:r>
                        <a:rPr lang="es-CO" sz="1200" b="0" i="0" u="none" strike="noStrike" smtClean="0">
                          <a:solidFill>
                            <a:srgbClr val="000000"/>
                          </a:solidFill>
                          <a:effectLst/>
                          <a:latin typeface="Arial Narrow"/>
                        </a:rPr>
                        <a:t>de julio</a:t>
                      </a:r>
                      <a:r>
                        <a:rPr lang="es-CO" sz="1200" b="0" i="0" u="none" strike="noStrike" baseline="0" smtClean="0">
                          <a:solidFill>
                            <a:srgbClr val="000000"/>
                          </a:solidFill>
                          <a:effectLst/>
                          <a:latin typeface="Arial Narrow"/>
                        </a:rPr>
                        <a:t> </a:t>
                      </a:r>
                      <a:r>
                        <a:rPr lang="es-CO" sz="1200" b="0" i="0" u="none" strike="noStrike" baseline="0" dirty="0" smtClean="0">
                          <a:solidFill>
                            <a:srgbClr val="000000"/>
                          </a:solidFill>
                          <a:effectLst/>
                          <a:latin typeface="Arial Narrow"/>
                        </a:rPr>
                        <a:t>en las que se promoverá una solución integral a partir de:</a:t>
                      </a:r>
                    </a:p>
                    <a:p>
                      <a:pPr marL="228600" indent="-228600" algn="just" fontAlgn="ctr">
                        <a:buFont typeface="+mj-lt"/>
                        <a:buAutoNum type="alphaLcParenR"/>
                      </a:pPr>
                      <a:r>
                        <a:rPr lang="es-CO" sz="1200" b="0" i="0" u="none" strike="noStrike" baseline="0" dirty="0" smtClean="0">
                          <a:solidFill>
                            <a:srgbClr val="000000"/>
                          </a:solidFill>
                          <a:effectLst/>
                          <a:latin typeface="Arial Narrow"/>
                        </a:rPr>
                        <a:t>Amnistía de cobros prejurídicos</a:t>
                      </a:r>
                    </a:p>
                    <a:p>
                      <a:pPr marL="228600" indent="-228600" algn="just" fontAlgn="ctr">
                        <a:buFont typeface="+mj-lt"/>
                        <a:buAutoNum type="alphaLcParenR"/>
                      </a:pPr>
                      <a:r>
                        <a:rPr lang="es-CO" sz="1200" b="0" i="0" u="none" strike="noStrike" baseline="0" dirty="0" smtClean="0">
                          <a:solidFill>
                            <a:srgbClr val="000000"/>
                          </a:solidFill>
                          <a:effectLst/>
                          <a:latin typeface="Arial Narrow"/>
                        </a:rPr>
                        <a:t>Diferimiento del pago de honorarios jurídicos</a:t>
                      </a:r>
                    </a:p>
                    <a:p>
                      <a:pPr marL="228600" indent="-228600" algn="just" fontAlgn="ctr">
                        <a:buFont typeface="+mj-lt"/>
                        <a:buAutoNum type="alphaLcParenR"/>
                      </a:pPr>
                      <a:r>
                        <a:rPr lang="es-CO" sz="1200" b="0" i="0" u="none" strike="noStrike" baseline="0" dirty="0" smtClean="0">
                          <a:solidFill>
                            <a:srgbClr val="000000"/>
                          </a:solidFill>
                          <a:effectLst/>
                          <a:latin typeface="Arial Narrow"/>
                        </a:rPr>
                        <a:t>Nuevos créditos con plazo hasta 5 años y hasta 2 años de periodo de gracia.</a:t>
                      </a:r>
                    </a:p>
                    <a:p>
                      <a:pPr marL="228600" indent="-228600" algn="just" fontAlgn="ctr">
                        <a:buFont typeface="+mj-lt"/>
                        <a:buAutoNum type="alphaLcParenR"/>
                      </a:pPr>
                      <a:r>
                        <a:rPr lang="es-CO" sz="1200" b="0" i="0" u="none" strike="noStrike" baseline="0" dirty="0" smtClean="0">
                          <a:solidFill>
                            <a:srgbClr val="000000"/>
                          </a:solidFill>
                          <a:effectLst/>
                          <a:latin typeface="Arial Narrow"/>
                        </a:rPr>
                        <a:t>Exoneración del pago de intereses contingentes de mora.</a:t>
                      </a:r>
                    </a:p>
                    <a:p>
                      <a:pPr marL="228600" indent="-228600" algn="just" fontAlgn="ctr">
                        <a:buFont typeface="+mj-lt"/>
                        <a:buAutoNum type="alphaLcParenR"/>
                      </a:pPr>
                      <a:r>
                        <a:rPr lang="es-CO" sz="1200" b="0" i="0" u="none" strike="noStrike" baseline="0" dirty="0" smtClean="0">
                          <a:solidFill>
                            <a:srgbClr val="000000"/>
                          </a:solidFill>
                          <a:effectLst/>
                          <a:latin typeface="Arial Narrow"/>
                        </a:rPr>
                        <a:t>Ampliación de vigencia de avalúos de 1 a 3 años. </a:t>
                      </a:r>
                      <a:endParaRPr lang="es-CO" sz="1200" b="0" i="0" u="none" strike="noStrike" dirty="0">
                        <a:solidFill>
                          <a:srgbClr val="000000"/>
                        </a:solidFill>
                        <a:effectLst/>
                        <a:latin typeface="Arial Narrow"/>
                      </a:endParaRPr>
                    </a:p>
                  </a:txBody>
                  <a:tcPr marL="3855" marR="3855" marT="385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830629">
                <a:tc>
                  <a:txBody>
                    <a:bodyPr/>
                    <a:lstStyle/>
                    <a:p>
                      <a:pPr algn="l" fontAlgn="ctr"/>
                      <a:r>
                        <a:rPr lang="es-CO" sz="1200" b="1" i="0" u="none" strike="noStrike" dirty="0" smtClean="0">
                          <a:solidFill>
                            <a:srgbClr val="000000"/>
                          </a:solidFill>
                          <a:effectLst/>
                          <a:latin typeface="Arial Narrow"/>
                        </a:rPr>
                        <a:t>5.</a:t>
                      </a:r>
                      <a:r>
                        <a:rPr lang="es-CO" sz="1200" b="1" i="0" u="none" strike="noStrike" baseline="0" dirty="0" smtClean="0">
                          <a:solidFill>
                            <a:srgbClr val="000000"/>
                          </a:solidFill>
                          <a:effectLst/>
                          <a:latin typeface="Arial Narrow"/>
                        </a:rPr>
                        <a:t> </a:t>
                      </a:r>
                      <a:r>
                        <a:rPr lang="es-CO" sz="1200" b="1" i="0" u="none" strike="noStrike" dirty="0" smtClean="0">
                          <a:solidFill>
                            <a:srgbClr val="000000"/>
                          </a:solidFill>
                          <a:effectLst/>
                          <a:latin typeface="Arial Narrow"/>
                        </a:rPr>
                        <a:t>Mesa </a:t>
                      </a:r>
                      <a:r>
                        <a:rPr lang="es-CO" sz="1200" b="1" i="0" u="none" strike="noStrike" dirty="0">
                          <a:solidFill>
                            <a:srgbClr val="000000"/>
                          </a:solidFill>
                          <a:effectLst/>
                          <a:latin typeface="Arial Narrow"/>
                        </a:rPr>
                        <a:t>técnica-jurídica. </a:t>
                      </a:r>
                      <a:r>
                        <a:rPr lang="es-CO" sz="1200" b="0" i="0" u="none" strike="noStrike" dirty="0">
                          <a:solidFill>
                            <a:srgbClr val="000000"/>
                          </a:solidFill>
                          <a:effectLst/>
                          <a:latin typeface="Arial Narrow"/>
                        </a:rPr>
                        <a:t>                                                                               conformada por tres delegados del </a:t>
                      </a:r>
                      <a:r>
                        <a:rPr lang="es-CO" sz="1200" b="0" i="0" u="none" strike="noStrike" dirty="0" smtClean="0">
                          <a:solidFill>
                            <a:srgbClr val="000000"/>
                          </a:solidFill>
                          <a:effectLst/>
                          <a:latin typeface="Arial Narrow"/>
                        </a:rPr>
                        <a:t>comité de</a:t>
                      </a:r>
                      <a:r>
                        <a:rPr lang="es-CO" sz="1200" b="0" i="0" u="none" strike="noStrike" baseline="0" dirty="0" smtClean="0">
                          <a:solidFill>
                            <a:srgbClr val="000000"/>
                          </a:solidFill>
                          <a:effectLst/>
                          <a:latin typeface="Arial Narrow"/>
                        </a:rPr>
                        <a:t> la dignidad papera, el gremio y el Consejo Nacional de la Cadena  </a:t>
                      </a:r>
                      <a:r>
                        <a:rPr lang="es-CO" sz="1200" b="0" i="0" u="none" strike="noStrike" dirty="0" smtClean="0">
                          <a:solidFill>
                            <a:srgbClr val="000000"/>
                          </a:solidFill>
                          <a:effectLst/>
                          <a:latin typeface="Arial Narrow"/>
                        </a:rPr>
                        <a:t>y,  </a:t>
                      </a:r>
                      <a:r>
                        <a:rPr lang="es-CO" sz="1200" b="0" i="0" u="none" strike="noStrike" dirty="0">
                          <a:solidFill>
                            <a:srgbClr val="000000"/>
                          </a:solidFill>
                          <a:effectLst/>
                          <a:latin typeface="Arial Narrow"/>
                        </a:rPr>
                        <a:t>por funcionarios que para tal efecto delegue el </a:t>
                      </a:r>
                      <a:r>
                        <a:rPr lang="es-CO" sz="1200" b="0" i="0" u="none" strike="noStrike" dirty="0" smtClean="0">
                          <a:solidFill>
                            <a:srgbClr val="000000"/>
                          </a:solidFill>
                          <a:effectLst/>
                          <a:latin typeface="Arial Narrow"/>
                        </a:rPr>
                        <a:t>MADR,  </a:t>
                      </a:r>
                      <a:r>
                        <a:rPr lang="es-CO" sz="1200" b="0" i="0" u="none" strike="noStrike" dirty="0">
                          <a:solidFill>
                            <a:srgbClr val="000000"/>
                          </a:solidFill>
                          <a:effectLst/>
                          <a:latin typeface="Arial Narrow"/>
                        </a:rPr>
                        <a:t>se encargará de administrar los mecanismos de carácter técnico, jurídico, operativo y logístico que demande el programa de ayudas a los costos de producción, para asegurar y garantizar la transparencia y equidad en la colocación de los recursos previstos</a:t>
                      </a:r>
                      <a:r>
                        <a:rPr lang="es-CO" sz="1200" b="0" i="0" u="none" strike="noStrike" dirty="0" smtClean="0">
                          <a:solidFill>
                            <a:srgbClr val="000000"/>
                          </a:solidFill>
                          <a:effectLst/>
                          <a:latin typeface="Arial Narrow"/>
                        </a:rPr>
                        <a:t>.  Se</a:t>
                      </a:r>
                      <a:r>
                        <a:rPr lang="es-CO" sz="1200" b="0" i="0" u="none" strike="noStrike" baseline="0" dirty="0" smtClean="0">
                          <a:solidFill>
                            <a:srgbClr val="000000"/>
                          </a:solidFill>
                          <a:effectLst/>
                          <a:latin typeface="Arial Narrow"/>
                        </a:rPr>
                        <a:t> pretende validar una estrategia que permita la entrega de los recursos  hacia programas identificados  por la organizaciones de productores y no como subsidio individual.</a:t>
                      </a:r>
                      <a:endParaRPr lang="es-CO" sz="1200" b="0" i="0" u="none" strike="noStrike" dirty="0">
                        <a:solidFill>
                          <a:srgbClr val="000000"/>
                        </a:solidFill>
                        <a:effectLst/>
                        <a:latin typeface="Arial Narrow"/>
                      </a:endParaRPr>
                    </a:p>
                  </a:txBody>
                  <a:tcPr marL="3855" marR="3855" marT="3855"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fontAlgn="ctr"/>
                      <a:r>
                        <a:rPr lang="es-CO" sz="1200" b="0" i="0" u="none" strike="noStrike" dirty="0" smtClean="0">
                          <a:solidFill>
                            <a:srgbClr val="000000"/>
                          </a:solidFill>
                          <a:effectLst/>
                          <a:latin typeface="Arial Narrow"/>
                        </a:rPr>
                        <a:t>A</a:t>
                      </a:r>
                      <a:r>
                        <a:rPr lang="es-CO" sz="1200" b="0" i="0" u="none" strike="noStrike" baseline="0" dirty="0" smtClean="0">
                          <a:solidFill>
                            <a:srgbClr val="000000"/>
                          </a:solidFill>
                          <a:effectLst/>
                          <a:latin typeface="Arial Narrow"/>
                        </a:rPr>
                        <a:t> partir de la solicitud del sector de productores de papa integrantes de la mesa, se contemplarán alternativas diferentes al subsidio directo para la ejecución de los 40 mil millones aprobados por el Gobierno. La segunda sesión de la mesa convocada para el 12 de julio discutirá  alternativas como la pertinencia de inversión en infraestructura de </a:t>
                      </a:r>
                      <a:r>
                        <a:rPr lang="es-CO" sz="1200" b="0" i="0" u="none" strike="noStrike" baseline="0" dirty="0" err="1" smtClean="0">
                          <a:solidFill>
                            <a:srgbClr val="000000"/>
                          </a:solidFill>
                          <a:effectLst/>
                          <a:latin typeface="Arial Narrow"/>
                        </a:rPr>
                        <a:t>poscosecha</a:t>
                      </a:r>
                      <a:r>
                        <a:rPr lang="es-CO" sz="1200" b="0" i="0" u="none" strike="noStrike" baseline="0" dirty="0" smtClean="0">
                          <a:solidFill>
                            <a:srgbClr val="000000"/>
                          </a:solidFill>
                          <a:effectLst/>
                          <a:latin typeface="Arial Narrow"/>
                        </a:rPr>
                        <a:t>. </a:t>
                      </a:r>
                      <a:endParaRPr lang="es-CO" sz="1200" b="0" i="0" u="none" strike="noStrike" dirty="0">
                        <a:solidFill>
                          <a:srgbClr val="000000"/>
                        </a:solidFill>
                        <a:effectLst/>
                        <a:latin typeface="Arial Narrow"/>
                      </a:endParaRPr>
                    </a:p>
                  </a:txBody>
                  <a:tcPr marL="3855" marR="3855" marT="385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146100896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194576" y="259762"/>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3" cstate="print">
            <a:extLst>
              <a:ext uri="{28A0092B-C50C-407E-A947-70E740481C1C}">
                <a14:useLocalDpi xmlns:a14="http://schemas.microsoft.com/office/drawing/2010/main" val="0"/>
              </a:ext>
            </a:extLst>
          </a:blip>
          <a:srcRect l="9409" r="14139" b="48984"/>
          <a:stretch>
            <a:fillRect/>
          </a:stretch>
        </p:blipFill>
        <p:spPr bwMode="auto">
          <a:xfrm>
            <a:off x="1619672" y="259762"/>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solidFill>
                <a:prstClr val="white"/>
              </a:solidFill>
            </a:endParaRPr>
          </a:p>
        </p:txBody>
      </p:sp>
      <p:graphicFrame>
        <p:nvGraphicFramePr>
          <p:cNvPr id="5" name="4 Tabla"/>
          <p:cNvGraphicFramePr>
            <a:graphicFrameLocks noGrp="1"/>
          </p:cNvGraphicFramePr>
          <p:nvPr>
            <p:extLst>
              <p:ext uri="{D42A27DB-BD31-4B8C-83A1-F6EECF244321}">
                <p14:modId xmlns:p14="http://schemas.microsoft.com/office/powerpoint/2010/main" val="1740279469"/>
              </p:ext>
            </p:extLst>
          </p:nvPr>
        </p:nvGraphicFramePr>
        <p:xfrm>
          <a:off x="151040" y="715030"/>
          <a:ext cx="8841919" cy="5766275"/>
        </p:xfrm>
        <a:graphic>
          <a:graphicData uri="http://schemas.openxmlformats.org/drawingml/2006/table">
            <a:tbl>
              <a:tblPr/>
              <a:tblGrid>
                <a:gridCol w="1584176"/>
                <a:gridCol w="5544616"/>
                <a:gridCol w="1713127"/>
              </a:tblGrid>
              <a:tr h="321164">
                <a:tc>
                  <a:txBody>
                    <a:bodyPr/>
                    <a:lstStyle/>
                    <a:p>
                      <a:pPr algn="ctr" fontAlgn="ctr"/>
                      <a:r>
                        <a:rPr lang="es-CO" sz="1800" b="1" i="0" u="none" strike="noStrike" dirty="0" smtClean="0">
                          <a:solidFill>
                            <a:srgbClr val="000000"/>
                          </a:solidFill>
                          <a:effectLst/>
                          <a:latin typeface="Arial Narrow" pitchFamily="34" charset="0"/>
                          <a:cs typeface="Arial" pitchFamily="34" charset="0"/>
                        </a:rPr>
                        <a:t>Compromiso</a:t>
                      </a:r>
                      <a:endParaRPr lang="es-CO" sz="1800" b="1" i="0" u="none" strike="noStrike" dirty="0">
                        <a:solidFill>
                          <a:srgbClr val="000000"/>
                        </a:solidFill>
                        <a:effectLst/>
                        <a:latin typeface="Arial Narrow" pitchFamily="34" charset="0"/>
                        <a:cs typeface="Arial" pitchFamily="34" charset="0"/>
                      </a:endParaRP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ctr"/>
                      <a:r>
                        <a:rPr lang="es-CO" sz="1800" b="1" i="0" u="none" strike="noStrike" dirty="0" smtClean="0">
                          <a:solidFill>
                            <a:srgbClr val="000000"/>
                          </a:solidFill>
                          <a:effectLst/>
                          <a:latin typeface="Arial Narrow" pitchFamily="34" charset="0"/>
                          <a:cs typeface="Arial" pitchFamily="34" charset="0"/>
                        </a:rPr>
                        <a:t>Avance</a:t>
                      </a:r>
                      <a:endParaRPr lang="es-CO" sz="1800" b="1" i="0" u="none" strike="noStrike" dirty="0">
                        <a:solidFill>
                          <a:srgbClr val="000000"/>
                        </a:solidFill>
                        <a:effectLst/>
                        <a:latin typeface="Arial Narrow" pitchFamily="34" charset="0"/>
                        <a:cs typeface="Arial" pitchFamily="34" charset="0"/>
                      </a:endParaRP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ctr"/>
                      <a:r>
                        <a:rPr lang="es-CO" sz="1800" b="1" i="0" u="none" strike="noStrike" dirty="0" smtClean="0">
                          <a:solidFill>
                            <a:srgbClr val="000000"/>
                          </a:solidFill>
                          <a:effectLst/>
                          <a:latin typeface="Arial Narrow" pitchFamily="34" charset="0"/>
                          <a:cs typeface="Arial" pitchFamily="34" charset="0"/>
                        </a:rPr>
                        <a:t>Cronograma</a:t>
                      </a:r>
                      <a:endParaRPr lang="es-CO" sz="1800" b="1" i="0" u="none" strike="noStrike" dirty="0">
                        <a:solidFill>
                          <a:srgbClr val="000000"/>
                        </a:solidFill>
                        <a:effectLst/>
                        <a:latin typeface="Arial Narrow" pitchFamily="34" charset="0"/>
                        <a:cs typeface="Arial" pitchFamily="34" charset="0"/>
                      </a:endParaRP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r>
              <a:tr h="403238">
                <a:tc rowSpan="3">
                  <a:txBody>
                    <a:bodyPr/>
                    <a:lstStyle/>
                    <a:p>
                      <a:pPr algn="l" fontAlgn="ctr"/>
                      <a:r>
                        <a:rPr lang="es-CO" sz="1200" b="0" i="0" u="none" strike="noStrike" dirty="0">
                          <a:solidFill>
                            <a:srgbClr val="000000"/>
                          </a:solidFill>
                          <a:effectLst/>
                          <a:latin typeface="Arial Narrow" pitchFamily="34" charset="0"/>
                          <a:cs typeface="Arial" pitchFamily="34" charset="0"/>
                        </a:rPr>
                        <a:t>Apoyo del Gobierno Nacional mediante un instrumento para la Protección del Ingreso Cafetero –PIC. </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rowSpan="3">
                  <a:txBody>
                    <a:bodyPr/>
                    <a:lstStyle/>
                    <a:p>
                      <a:pPr algn="l" fontAlgn="ctr"/>
                      <a:r>
                        <a:rPr lang="es-CO" sz="1200" b="0" i="0" u="none" strike="noStrike" dirty="0">
                          <a:solidFill>
                            <a:srgbClr val="000000"/>
                          </a:solidFill>
                          <a:effectLst/>
                          <a:latin typeface="Arial Narrow" pitchFamily="34" charset="0"/>
                          <a:cs typeface="Arial" pitchFamily="34" charset="0"/>
                        </a:rPr>
                        <a:t>En 2012 se giraron $78.800 millones </a:t>
                      </a:r>
                      <a:br>
                        <a:rPr lang="es-CO" sz="1200" b="0" i="0" u="none" strike="noStrike" dirty="0">
                          <a:solidFill>
                            <a:srgbClr val="000000"/>
                          </a:solidFill>
                          <a:effectLst/>
                          <a:latin typeface="Arial Narrow" pitchFamily="34" charset="0"/>
                          <a:cs typeface="Arial" pitchFamily="34" charset="0"/>
                        </a:rPr>
                      </a:br>
                      <a:r>
                        <a:rPr lang="es-CO" sz="1200" b="0" i="0" u="none" strike="noStrike" dirty="0">
                          <a:solidFill>
                            <a:srgbClr val="000000"/>
                          </a:solidFill>
                          <a:effectLst/>
                          <a:latin typeface="Arial Narrow" pitchFamily="34" charset="0"/>
                          <a:cs typeface="Arial" pitchFamily="34" charset="0"/>
                        </a:rPr>
                        <a:t>En lo corrido de este año se han girador  $157 mil millones al Fondo Nacional del Café para el pago del AIC-PIC.</a:t>
                      </a:r>
                      <a:br>
                        <a:rPr lang="es-CO" sz="1200" b="0" i="0" u="none" strike="noStrike" dirty="0">
                          <a:solidFill>
                            <a:srgbClr val="000000"/>
                          </a:solidFill>
                          <a:effectLst/>
                          <a:latin typeface="Arial Narrow" pitchFamily="34" charset="0"/>
                          <a:cs typeface="Arial" pitchFamily="34" charset="0"/>
                        </a:rPr>
                      </a:br>
                      <a:r>
                        <a:rPr lang="es-CO" sz="1200" b="0" i="0" u="none" strike="noStrike" dirty="0">
                          <a:solidFill>
                            <a:srgbClr val="000000"/>
                          </a:solidFill>
                          <a:effectLst/>
                          <a:latin typeface="Arial Narrow" pitchFamily="34" charset="0"/>
                          <a:cs typeface="Arial" pitchFamily="34" charset="0"/>
                        </a:rPr>
                        <a:t>En trámite $72 mil millones adicionales</a:t>
                      </a:r>
                      <a:br>
                        <a:rPr lang="es-CO" sz="1200" b="0" i="0" u="none" strike="noStrike" dirty="0">
                          <a:solidFill>
                            <a:srgbClr val="000000"/>
                          </a:solidFill>
                          <a:effectLst/>
                          <a:latin typeface="Arial Narrow" pitchFamily="34" charset="0"/>
                          <a:cs typeface="Arial" pitchFamily="34" charset="0"/>
                        </a:rPr>
                      </a:br>
                      <a:r>
                        <a:rPr lang="es-CO" sz="1200" b="0" i="0" u="none" strike="noStrike" dirty="0">
                          <a:solidFill>
                            <a:srgbClr val="000000"/>
                          </a:solidFill>
                          <a:effectLst/>
                          <a:latin typeface="Arial Narrow" pitchFamily="34" charset="0"/>
                          <a:cs typeface="Arial" pitchFamily="34" charset="0"/>
                        </a:rPr>
                        <a:t>Opera un Comité de Seguimiento del programa integrado por la Oficina de Asesores del Gobierno en Asuntos Cafeteros, DNP, MADR, </a:t>
                      </a:r>
                      <a:r>
                        <a:rPr lang="es-CO" sz="1200" b="0" i="0" u="none" strike="noStrike" dirty="0" err="1">
                          <a:solidFill>
                            <a:srgbClr val="000000"/>
                          </a:solidFill>
                          <a:effectLst/>
                          <a:latin typeface="Arial Narrow" pitchFamily="34" charset="0"/>
                          <a:cs typeface="Arial" pitchFamily="34" charset="0"/>
                        </a:rPr>
                        <a:t>Finagro</a:t>
                      </a:r>
                      <a:r>
                        <a:rPr lang="es-CO" sz="1200" b="0" i="0" u="none" strike="noStrike" dirty="0">
                          <a:solidFill>
                            <a:srgbClr val="000000"/>
                          </a:solidFill>
                          <a:effectLst/>
                          <a:latin typeface="Arial Narrow" pitchFamily="34" charset="0"/>
                          <a:cs typeface="Arial" pitchFamily="34" charset="0"/>
                        </a:rPr>
                        <a:t> y FNC.</a:t>
                      </a:r>
                      <a:br>
                        <a:rPr lang="es-CO" sz="1200" b="0" i="0" u="none" strike="noStrike" dirty="0">
                          <a:solidFill>
                            <a:srgbClr val="000000"/>
                          </a:solidFill>
                          <a:effectLst/>
                          <a:latin typeface="Arial Narrow" pitchFamily="34" charset="0"/>
                          <a:cs typeface="Arial" pitchFamily="34" charset="0"/>
                        </a:rPr>
                      </a:br>
                      <a:r>
                        <a:rPr lang="es-CO" sz="1200" b="0" i="0" u="none" strike="noStrike" dirty="0">
                          <a:solidFill>
                            <a:srgbClr val="000000"/>
                          </a:solidFill>
                          <a:effectLst/>
                          <a:latin typeface="Arial Narrow" pitchFamily="34" charset="0"/>
                          <a:cs typeface="Arial" pitchFamily="34" charset="0"/>
                        </a:rPr>
                        <a:t>La Contraloría realiza control en tiempo real al Programa</a:t>
                      </a:r>
                      <a:br>
                        <a:rPr lang="es-CO" sz="1200" b="0" i="0" u="none" strike="noStrike" dirty="0">
                          <a:solidFill>
                            <a:srgbClr val="000000"/>
                          </a:solidFill>
                          <a:effectLst/>
                          <a:latin typeface="Arial Narrow" pitchFamily="34" charset="0"/>
                          <a:cs typeface="Arial" pitchFamily="34" charset="0"/>
                        </a:rPr>
                      </a:br>
                      <a:endParaRPr lang="es-CO" sz="1200" b="0" i="0" u="none" strike="noStrike" dirty="0">
                        <a:solidFill>
                          <a:srgbClr val="000000"/>
                        </a:solidFill>
                        <a:effectLst/>
                        <a:latin typeface="Arial Narrow" pitchFamily="34" charset="0"/>
                        <a:cs typeface="Arial" pitchFamily="34" charset="0"/>
                      </a:endParaRP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smtClean="0">
                          <a:solidFill>
                            <a:srgbClr val="000000"/>
                          </a:solidFill>
                          <a:effectLst/>
                          <a:latin typeface="Arial Narrow" pitchFamily="34" charset="0"/>
                          <a:cs typeface="Arial" pitchFamily="34" charset="0"/>
                        </a:rPr>
                        <a:t>Vigencia del hasta </a:t>
                      </a:r>
                      <a:r>
                        <a:rPr lang="es-CO" sz="1200" b="0" i="0" u="none" strike="noStrike" dirty="0">
                          <a:solidFill>
                            <a:srgbClr val="000000"/>
                          </a:solidFill>
                          <a:effectLst/>
                          <a:latin typeface="Arial Narrow" pitchFamily="34" charset="0"/>
                          <a:cs typeface="Arial" pitchFamily="34" charset="0"/>
                        </a:rPr>
                        <a:t>el 31 diciembre de 2013</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80628">
                <a:tc vMerge="1">
                  <a:txBody>
                    <a:bodyPr/>
                    <a:lstStyle/>
                    <a:p>
                      <a:endParaRPr lang="es-CO"/>
                    </a:p>
                  </a:txBody>
                  <a:tcPr/>
                </a:tc>
                <a:tc vMerge="1">
                  <a:txBody>
                    <a:bodyPr/>
                    <a:lstStyle/>
                    <a:p>
                      <a:endParaRPr lang="es-CO"/>
                    </a:p>
                  </a:txBody>
                  <a:tcPr/>
                </a:tc>
                <a:tc>
                  <a:txBody>
                    <a:bodyPr/>
                    <a:lstStyle/>
                    <a:p>
                      <a:pPr algn="l" fontAlgn="ctr"/>
                      <a:r>
                        <a:rPr lang="es-CO" sz="1200" b="0" i="0" u="none" strike="noStrike" dirty="0">
                          <a:solidFill>
                            <a:srgbClr val="000000"/>
                          </a:solidFill>
                          <a:effectLst/>
                          <a:latin typeface="Arial Narrow" pitchFamily="34" charset="0"/>
                          <a:cs typeface="Arial" pitchFamily="34" charset="0"/>
                        </a:rPr>
                        <a:t>Los giros al </a:t>
                      </a:r>
                      <a:r>
                        <a:rPr lang="es-CO" sz="1200" b="0" i="0" u="none" strike="noStrike" dirty="0" err="1">
                          <a:solidFill>
                            <a:srgbClr val="000000"/>
                          </a:solidFill>
                          <a:effectLst/>
                          <a:latin typeface="Arial Narrow" pitchFamily="34" charset="0"/>
                          <a:cs typeface="Arial" pitchFamily="34" charset="0"/>
                        </a:rPr>
                        <a:t>FoNC</a:t>
                      </a:r>
                      <a:r>
                        <a:rPr lang="es-CO" sz="1200" b="0" i="0" u="none" strike="noStrike" dirty="0">
                          <a:solidFill>
                            <a:srgbClr val="000000"/>
                          </a:solidFill>
                          <a:effectLst/>
                          <a:latin typeface="Arial Narrow" pitchFamily="34" charset="0"/>
                          <a:cs typeface="Arial" pitchFamily="34" charset="0"/>
                        </a:rPr>
                        <a:t> se realizan de acuerdo a la necesidad de recursos del programa</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91753">
                <a:tc vMerge="1">
                  <a:txBody>
                    <a:bodyPr/>
                    <a:lstStyle/>
                    <a:p>
                      <a:endParaRPr lang="es-CO"/>
                    </a:p>
                  </a:txBody>
                  <a:tcPr/>
                </a:tc>
                <a:tc vMerge="1">
                  <a:txBody>
                    <a:bodyPr/>
                    <a:lstStyle/>
                    <a:p>
                      <a:endParaRPr lang="es-CO"/>
                    </a:p>
                  </a:txBody>
                  <a:tcPr/>
                </a:tc>
                <a:tc>
                  <a:txBody>
                    <a:bodyPr/>
                    <a:lstStyle/>
                    <a:p>
                      <a:pPr algn="l" fontAlgn="ctr"/>
                      <a:r>
                        <a:rPr lang="es-CO" sz="1200" b="0" i="0" u="none" strike="noStrike" dirty="0">
                          <a:solidFill>
                            <a:srgbClr val="000000"/>
                          </a:solidFill>
                          <a:effectLst/>
                          <a:latin typeface="Arial Narrow" pitchFamily="34" charset="0"/>
                          <a:cs typeface="Arial" pitchFamily="34" charset="0"/>
                        </a:rPr>
                        <a:t>El Comité de Seguimiento se </a:t>
                      </a:r>
                      <a:r>
                        <a:rPr lang="es-CO" sz="1200" b="0" i="0" u="none" strike="noStrike" dirty="0" smtClean="0">
                          <a:solidFill>
                            <a:srgbClr val="000000"/>
                          </a:solidFill>
                          <a:effectLst/>
                          <a:latin typeface="Arial Narrow" pitchFamily="34" charset="0"/>
                          <a:cs typeface="Arial" pitchFamily="34" charset="0"/>
                        </a:rPr>
                        <a:t>reúne </a:t>
                      </a:r>
                      <a:r>
                        <a:rPr lang="es-CO" sz="1200" b="0" i="0" u="none" strike="noStrike" dirty="0">
                          <a:solidFill>
                            <a:srgbClr val="000000"/>
                          </a:solidFill>
                          <a:effectLst/>
                          <a:latin typeface="Arial Narrow" pitchFamily="34" charset="0"/>
                          <a:cs typeface="Arial" pitchFamily="34" charset="0"/>
                        </a:rPr>
                        <a:t>cada 15 </a:t>
                      </a:r>
                      <a:r>
                        <a:rPr lang="es-CO" sz="1200" b="0" i="0" u="none" strike="noStrike" dirty="0" smtClean="0">
                          <a:solidFill>
                            <a:srgbClr val="000000"/>
                          </a:solidFill>
                          <a:effectLst/>
                          <a:latin typeface="Arial Narrow" pitchFamily="34" charset="0"/>
                          <a:cs typeface="Arial" pitchFamily="34" charset="0"/>
                        </a:rPr>
                        <a:t>días</a:t>
                      </a:r>
                      <a:endParaRPr lang="es-CO" sz="1200" b="0" i="0" u="none" strike="noStrike" dirty="0">
                        <a:solidFill>
                          <a:srgbClr val="000000"/>
                        </a:solidFill>
                        <a:effectLst/>
                        <a:latin typeface="Arial Narrow" pitchFamily="34" charset="0"/>
                        <a:cs typeface="Arial" pitchFamily="34" charset="0"/>
                      </a:endParaRP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978589">
                <a:tc>
                  <a:txBody>
                    <a:bodyPr/>
                    <a:lstStyle/>
                    <a:p>
                      <a:pPr algn="l" fontAlgn="ctr"/>
                      <a:r>
                        <a:rPr lang="es-CO" sz="1200" b="0" i="0" u="none" strike="noStrike" dirty="0">
                          <a:solidFill>
                            <a:srgbClr val="000000"/>
                          </a:solidFill>
                          <a:effectLst/>
                          <a:latin typeface="Arial Narrow" pitchFamily="34" charset="0"/>
                          <a:cs typeface="Arial" pitchFamily="34" charset="0"/>
                        </a:rPr>
                        <a:t>Mesa financiamiento. Temas:</a:t>
                      </a:r>
                      <a:br>
                        <a:rPr lang="es-CO" sz="1200" b="0" i="0" u="none" strike="noStrike" dirty="0">
                          <a:solidFill>
                            <a:srgbClr val="000000"/>
                          </a:solidFill>
                          <a:effectLst/>
                          <a:latin typeface="Arial Narrow" pitchFamily="34" charset="0"/>
                          <a:cs typeface="Arial" pitchFamily="34" charset="0"/>
                        </a:rPr>
                      </a:br>
                      <a:r>
                        <a:rPr lang="es-CO" sz="1200" b="0" i="0" u="none" strike="noStrike" dirty="0">
                          <a:solidFill>
                            <a:srgbClr val="000000"/>
                          </a:solidFill>
                          <a:effectLst/>
                          <a:latin typeface="Arial Narrow" pitchFamily="34" charset="0"/>
                          <a:cs typeface="Arial" pitchFamily="34" charset="0"/>
                        </a:rPr>
                        <a:t>-Normalización de créditos</a:t>
                      </a:r>
                      <a:br>
                        <a:rPr lang="es-CO" sz="1200" b="0" i="0" u="none" strike="noStrike" dirty="0">
                          <a:solidFill>
                            <a:srgbClr val="000000"/>
                          </a:solidFill>
                          <a:effectLst/>
                          <a:latin typeface="Arial Narrow" pitchFamily="34" charset="0"/>
                          <a:cs typeface="Arial" pitchFamily="34" charset="0"/>
                        </a:rPr>
                      </a:br>
                      <a:r>
                        <a:rPr lang="es-CO" sz="1200" b="0" i="0" u="none" strike="noStrike" dirty="0">
                          <a:solidFill>
                            <a:srgbClr val="000000"/>
                          </a:solidFill>
                          <a:effectLst/>
                          <a:latin typeface="Arial Narrow" pitchFamily="34" charset="0"/>
                          <a:cs typeface="Arial" pitchFamily="34" charset="0"/>
                        </a:rPr>
                        <a:t>-Otorgamiento de nuevos créditos</a:t>
                      </a:r>
                      <a:br>
                        <a:rPr lang="es-CO" sz="1200" b="0" i="0" u="none" strike="noStrike" dirty="0">
                          <a:solidFill>
                            <a:srgbClr val="000000"/>
                          </a:solidFill>
                          <a:effectLst/>
                          <a:latin typeface="Arial Narrow" pitchFamily="34" charset="0"/>
                          <a:cs typeface="Arial" pitchFamily="34" charset="0"/>
                        </a:rPr>
                      </a:br>
                      <a:r>
                        <a:rPr lang="es-CO" sz="1200" b="0" i="0" u="none" strike="noStrike" dirty="0">
                          <a:solidFill>
                            <a:srgbClr val="000000"/>
                          </a:solidFill>
                          <a:effectLst/>
                          <a:latin typeface="Arial Narrow" pitchFamily="34" charset="0"/>
                          <a:cs typeface="Arial" pitchFamily="34" charset="0"/>
                        </a:rPr>
                        <a:t> -Estudio de la reprogramación del PRAN</a:t>
                      </a:r>
                      <a:br>
                        <a:rPr lang="es-CO" sz="1200" b="0" i="0" u="none" strike="noStrike" dirty="0">
                          <a:solidFill>
                            <a:srgbClr val="000000"/>
                          </a:solidFill>
                          <a:effectLst/>
                          <a:latin typeface="Arial Narrow" pitchFamily="34" charset="0"/>
                          <a:cs typeface="Arial" pitchFamily="34" charset="0"/>
                        </a:rPr>
                      </a:br>
                      <a:r>
                        <a:rPr lang="es-CO" sz="1200" b="0" i="0" u="none" strike="noStrike" dirty="0">
                          <a:solidFill>
                            <a:srgbClr val="000000"/>
                          </a:solidFill>
                          <a:effectLst/>
                          <a:latin typeface="Arial Narrow" pitchFamily="34" charset="0"/>
                          <a:cs typeface="Arial" pitchFamily="34" charset="0"/>
                        </a:rPr>
                        <a:t>-Estudio de una tasa preferencia</a:t>
                      </a:r>
                      <a:br>
                        <a:rPr lang="es-CO" sz="1200" b="0" i="0" u="none" strike="noStrike" dirty="0">
                          <a:solidFill>
                            <a:srgbClr val="000000"/>
                          </a:solidFill>
                          <a:effectLst/>
                          <a:latin typeface="Arial Narrow" pitchFamily="34" charset="0"/>
                          <a:cs typeface="Arial" pitchFamily="34" charset="0"/>
                        </a:rPr>
                      </a:br>
                      <a:r>
                        <a:rPr lang="es-CO" sz="1200" b="0" i="0" u="none" strike="noStrike" dirty="0">
                          <a:solidFill>
                            <a:srgbClr val="000000"/>
                          </a:solidFill>
                          <a:effectLst/>
                          <a:latin typeface="Arial Narrow" pitchFamily="34" charset="0"/>
                          <a:cs typeface="Arial" pitchFamily="34" charset="0"/>
                        </a:rPr>
                        <a:t>-Gestión ante los bancos privados para la aplicación de beneficios y la flexibilización de los requisitos para los  créditos dirigidos a  las comunidades indígenas</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indent="0" algn="l" fontAlgn="ctr">
                        <a:buFont typeface="Arial" pitchFamily="34" charset="0"/>
                        <a:buNone/>
                      </a:pPr>
                      <a:r>
                        <a:rPr lang="es-CO" sz="1200" b="0" i="0" u="none" strike="noStrike" dirty="0">
                          <a:solidFill>
                            <a:srgbClr val="000000"/>
                          </a:solidFill>
                          <a:effectLst/>
                          <a:latin typeface="Arial Narrow" pitchFamily="34" charset="0"/>
                          <a:cs typeface="Arial" pitchFamily="34" charset="0"/>
                        </a:rPr>
                        <a:t>El </a:t>
                      </a:r>
                      <a:r>
                        <a:rPr lang="es-CO" sz="1200" b="0" i="0" u="none" strike="noStrike" dirty="0" smtClean="0">
                          <a:solidFill>
                            <a:srgbClr val="000000"/>
                          </a:solidFill>
                          <a:effectLst/>
                          <a:latin typeface="Arial Narrow" pitchFamily="34" charset="0"/>
                          <a:cs typeface="Arial" pitchFamily="34" charset="0"/>
                        </a:rPr>
                        <a:t>Gobierno </a:t>
                      </a:r>
                      <a:r>
                        <a:rPr lang="es-CO" sz="1200" b="0" i="0" u="none" strike="noStrike" dirty="0">
                          <a:solidFill>
                            <a:srgbClr val="000000"/>
                          </a:solidFill>
                          <a:effectLst/>
                          <a:latin typeface="Arial Narrow" pitchFamily="34" charset="0"/>
                          <a:cs typeface="Arial" pitchFamily="34" charset="0"/>
                        </a:rPr>
                        <a:t>y los voceros de los cafeteros acordaron el siguiente tratamiento para los créditos </a:t>
                      </a:r>
                      <a:r>
                        <a:rPr lang="es-CO" sz="1200" b="0" i="0" u="none" strike="noStrike" dirty="0" smtClean="0">
                          <a:solidFill>
                            <a:srgbClr val="000000"/>
                          </a:solidFill>
                          <a:effectLst/>
                          <a:latin typeface="Arial Narrow" pitchFamily="34" charset="0"/>
                          <a:cs typeface="Arial" pitchFamily="34" charset="0"/>
                        </a:rPr>
                        <a:t>de la </a:t>
                      </a:r>
                      <a:r>
                        <a:rPr lang="es-CO" sz="1200" b="0" i="0" u="none" strike="noStrike" dirty="0">
                          <a:solidFill>
                            <a:srgbClr val="000000"/>
                          </a:solidFill>
                          <a:effectLst/>
                          <a:latin typeface="Arial Narrow" pitchFamily="34" charset="0"/>
                          <a:cs typeface="Arial" pitchFamily="34" charset="0"/>
                        </a:rPr>
                        <a:t>línea de café </a:t>
                      </a:r>
                      <a:r>
                        <a:rPr lang="es-CO" sz="1200" b="0" i="0" u="none" strike="noStrike" dirty="0" smtClean="0">
                          <a:solidFill>
                            <a:srgbClr val="000000"/>
                          </a:solidFill>
                          <a:effectLst/>
                          <a:latin typeface="Arial Narrow" pitchFamily="34" charset="0"/>
                          <a:cs typeface="Arial" pitchFamily="34" charset="0"/>
                        </a:rPr>
                        <a:t>del </a:t>
                      </a:r>
                      <a:r>
                        <a:rPr lang="es-CO" sz="1200" b="0" i="0" u="none" strike="noStrike" dirty="0">
                          <a:solidFill>
                            <a:srgbClr val="000000"/>
                          </a:solidFill>
                          <a:effectLst/>
                          <a:latin typeface="Arial Narrow" pitchFamily="34" charset="0"/>
                          <a:cs typeface="Arial" pitchFamily="34" charset="0"/>
                        </a:rPr>
                        <a:t>Banco Agrario, independientemente </a:t>
                      </a:r>
                      <a:r>
                        <a:rPr lang="es-CO" sz="1200" b="0" i="0" u="none" strike="noStrike" dirty="0" smtClean="0">
                          <a:solidFill>
                            <a:srgbClr val="000000"/>
                          </a:solidFill>
                          <a:effectLst/>
                          <a:latin typeface="Arial Narrow" pitchFamily="34" charset="0"/>
                          <a:cs typeface="Arial" pitchFamily="34" charset="0"/>
                        </a:rPr>
                        <a:t>del tipo de </a:t>
                      </a:r>
                      <a:r>
                        <a:rPr lang="es-CO" sz="1200" b="0" i="0" u="none" strike="noStrike" dirty="0">
                          <a:solidFill>
                            <a:srgbClr val="000000"/>
                          </a:solidFill>
                          <a:effectLst/>
                          <a:latin typeface="Arial Narrow" pitchFamily="34" charset="0"/>
                          <a:cs typeface="Arial" pitchFamily="34" charset="0"/>
                        </a:rPr>
                        <a:t>productor</a:t>
                      </a:r>
                      <a:r>
                        <a:rPr lang="es-CO" sz="1200" b="0" i="0" u="none" strike="noStrike" dirty="0" smtClean="0">
                          <a:solidFill>
                            <a:srgbClr val="000000"/>
                          </a:solidFill>
                          <a:effectLst/>
                          <a:latin typeface="Arial Narrow" pitchFamily="34" charset="0"/>
                          <a:cs typeface="Arial" pitchFamily="34" charset="0"/>
                        </a:rPr>
                        <a:t>:</a:t>
                      </a:r>
                    </a:p>
                    <a:p>
                      <a:pPr marL="228600" lvl="0" indent="-228600">
                        <a:buFont typeface="Arial" pitchFamily="34" charset="0"/>
                        <a:buChar char="•"/>
                      </a:pPr>
                      <a:r>
                        <a:rPr lang="es-CO" sz="1200" kern="1200" dirty="0" smtClean="0">
                          <a:solidFill>
                            <a:schemeClr val="tx1"/>
                          </a:solidFill>
                          <a:effectLst/>
                          <a:latin typeface="Arial Narrow" pitchFamily="34" charset="0"/>
                          <a:ea typeface="+mn-ea"/>
                          <a:cs typeface="Arial" pitchFamily="34" charset="0"/>
                        </a:rPr>
                        <a:t>Se pactará un interés de DTF+4% para toda la vida del crédito normalizado.</a:t>
                      </a:r>
                    </a:p>
                    <a:p>
                      <a:pPr marL="228600" lvl="0" indent="-228600">
                        <a:buFont typeface="Arial" pitchFamily="34" charset="0"/>
                        <a:buChar char="•"/>
                      </a:pPr>
                      <a:r>
                        <a:rPr lang="es-CO" sz="1200" kern="1200" dirty="0" smtClean="0">
                          <a:solidFill>
                            <a:schemeClr val="tx1"/>
                          </a:solidFill>
                          <a:effectLst/>
                          <a:latin typeface="Arial Narrow" pitchFamily="34" charset="0"/>
                          <a:ea typeface="+mn-ea"/>
                          <a:cs typeface="Arial" pitchFamily="34" charset="0"/>
                        </a:rPr>
                        <a:t>Se dará un plazo hasta de cinco años.</a:t>
                      </a:r>
                    </a:p>
                    <a:p>
                      <a:pPr marL="228600" lvl="0" indent="-228600">
                        <a:buFont typeface="Arial" pitchFamily="34" charset="0"/>
                        <a:buChar char="•"/>
                      </a:pPr>
                      <a:r>
                        <a:rPr lang="es-CO" sz="1200" kern="1200" dirty="0" smtClean="0">
                          <a:solidFill>
                            <a:schemeClr val="tx1"/>
                          </a:solidFill>
                          <a:effectLst/>
                          <a:latin typeface="Arial Narrow" pitchFamily="34" charset="0"/>
                          <a:ea typeface="+mn-ea"/>
                          <a:cs typeface="Arial" pitchFamily="34" charset="0"/>
                        </a:rPr>
                        <a:t>La primera amortización a capital e intereses se dará al final del primer año.</a:t>
                      </a:r>
                    </a:p>
                    <a:p>
                      <a:pPr marL="228600" lvl="0" indent="-228600">
                        <a:buFont typeface="Arial" pitchFamily="34" charset="0"/>
                        <a:buChar char="•"/>
                      </a:pPr>
                      <a:r>
                        <a:rPr lang="es-CO" sz="1200" kern="1200" dirty="0" smtClean="0">
                          <a:solidFill>
                            <a:schemeClr val="tx1"/>
                          </a:solidFill>
                          <a:effectLst/>
                          <a:latin typeface="Arial Narrow" pitchFamily="34" charset="0"/>
                          <a:ea typeface="+mn-ea"/>
                          <a:cs typeface="Arial" pitchFamily="34" charset="0"/>
                        </a:rPr>
                        <a:t>Para los caficultores con obligaciones al día, esta línea de crédito cubrirá los vencimientos de intereses y capital entre el 1 de enero y el 31 de diciembre de 2013.</a:t>
                      </a:r>
                    </a:p>
                    <a:p>
                      <a:pPr marL="228600" lvl="0" indent="-228600">
                        <a:buFont typeface="Arial" pitchFamily="34" charset="0"/>
                        <a:buChar char="•"/>
                      </a:pPr>
                      <a:r>
                        <a:rPr lang="es-CO" sz="1200" kern="1200" dirty="0" smtClean="0">
                          <a:solidFill>
                            <a:schemeClr val="tx1"/>
                          </a:solidFill>
                          <a:effectLst/>
                          <a:latin typeface="Arial Narrow" pitchFamily="34" charset="0"/>
                          <a:ea typeface="+mn-ea"/>
                          <a:cs typeface="Arial" pitchFamily="34" charset="0"/>
                        </a:rPr>
                        <a:t>Para obligaciones vigentes no habrá desmejora en su calificación crediticia.</a:t>
                      </a:r>
                    </a:p>
                    <a:p>
                      <a:pPr marL="228600" lvl="0" indent="-228600">
                        <a:buFont typeface="Arial" pitchFamily="34" charset="0"/>
                        <a:buChar char="•"/>
                      </a:pPr>
                      <a:r>
                        <a:rPr lang="es-CO" sz="1200" kern="1200" dirty="0" smtClean="0">
                          <a:solidFill>
                            <a:schemeClr val="tx1"/>
                          </a:solidFill>
                          <a:effectLst/>
                          <a:latin typeface="Arial Narrow" pitchFamily="34" charset="0"/>
                          <a:ea typeface="+mn-ea"/>
                          <a:cs typeface="Arial" pitchFamily="34" charset="0"/>
                        </a:rPr>
                        <a:t>Las obligaciones vencidas y/o en cobro jurídico, podrán acogerse a la normalización de créditos hasta el 30 de junio de 2013.</a:t>
                      </a:r>
                    </a:p>
                    <a:p>
                      <a:pPr marL="228600" lvl="0" indent="-228600">
                        <a:buFont typeface="Arial" pitchFamily="34" charset="0"/>
                        <a:buChar char="•"/>
                      </a:pPr>
                      <a:r>
                        <a:rPr lang="es-CO" sz="1200" kern="1200" dirty="0" smtClean="0">
                          <a:solidFill>
                            <a:schemeClr val="tx1"/>
                          </a:solidFill>
                          <a:effectLst/>
                          <a:latin typeface="Arial Narrow" pitchFamily="34" charset="0"/>
                          <a:ea typeface="+mn-ea"/>
                          <a:cs typeface="Arial" pitchFamily="34" charset="0"/>
                        </a:rPr>
                        <a:t>Se suspenderán los cobros judiciales hasta lograr un acuerdo en la mesa.</a:t>
                      </a:r>
                    </a:p>
                    <a:p>
                      <a:pPr marL="228600" lvl="0" indent="-228600">
                        <a:buFont typeface="Arial" pitchFamily="34" charset="0"/>
                        <a:buChar char="•"/>
                      </a:pPr>
                      <a:r>
                        <a:rPr lang="es-CO" sz="1200" kern="1200" dirty="0" smtClean="0">
                          <a:solidFill>
                            <a:schemeClr val="tx1"/>
                          </a:solidFill>
                          <a:effectLst/>
                          <a:latin typeface="Arial Narrow" pitchFamily="34" charset="0"/>
                          <a:ea typeface="+mn-ea"/>
                          <a:cs typeface="Arial" pitchFamily="34" charset="0"/>
                        </a:rPr>
                        <a:t>Los intereses de mora y cobro jurídico serán asumidos por el Banco Agrario a partir del día 91.</a:t>
                      </a:r>
                    </a:p>
                    <a:p>
                      <a:pPr marL="228600" lvl="0" indent="-228600">
                        <a:buFont typeface="Arial" pitchFamily="34" charset="0"/>
                        <a:buChar char="•"/>
                      </a:pPr>
                      <a:r>
                        <a:rPr lang="es-CO" sz="1200" kern="1200" dirty="0" smtClean="0">
                          <a:solidFill>
                            <a:schemeClr val="tx1"/>
                          </a:solidFill>
                          <a:effectLst/>
                          <a:latin typeface="Arial Narrow" pitchFamily="34" charset="0"/>
                          <a:ea typeface="+mn-ea"/>
                          <a:cs typeface="Arial" pitchFamily="34" charset="0"/>
                        </a:rPr>
                        <a:t>Estas condiciones de plazo y tasa de interés se harán extensivas a las normalizaciones que hayan perfeccionado los cafeteros desde el 1 de enero de 2013 a la fecha de este acuerdo.</a:t>
                      </a:r>
                    </a:p>
                    <a:p>
                      <a:pPr marL="228600" lvl="0" indent="-228600">
                        <a:buFont typeface="Arial" pitchFamily="34" charset="0"/>
                        <a:buChar char="•"/>
                      </a:pPr>
                      <a:r>
                        <a:rPr lang="es-CO" sz="1200" kern="1200" dirty="0" err="1" smtClean="0">
                          <a:solidFill>
                            <a:schemeClr val="tx1"/>
                          </a:solidFill>
                          <a:effectLst/>
                          <a:latin typeface="Arial Narrow" pitchFamily="34" charset="0"/>
                          <a:ea typeface="+mn-ea"/>
                          <a:cs typeface="Arial" pitchFamily="34" charset="0"/>
                        </a:rPr>
                        <a:t>Finagro</a:t>
                      </a:r>
                      <a:r>
                        <a:rPr lang="es-CO" sz="1200" kern="1200" dirty="0" smtClean="0">
                          <a:solidFill>
                            <a:schemeClr val="tx1"/>
                          </a:solidFill>
                          <a:effectLst/>
                          <a:latin typeface="Arial Narrow" pitchFamily="34" charset="0"/>
                          <a:ea typeface="+mn-ea"/>
                          <a:cs typeface="Arial" pitchFamily="34" charset="0"/>
                        </a:rPr>
                        <a:t> gestionará con la banca privada un programa de normalización con este referente.</a:t>
                      </a:r>
                    </a:p>
                    <a:p>
                      <a:pPr marL="0" indent="0" algn="l" fontAlgn="ctr">
                        <a:buFont typeface="Arial" pitchFamily="34" charset="0"/>
                        <a:buNone/>
                      </a:pPr>
                      <a:endParaRPr lang="es-CO" sz="1200" b="0" i="0" u="none" strike="noStrike" dirty="0" smtClean="0">
                        <a:solidFill>
                          <a:srgbClr val="000000"/>
                        </a:solidFill>
                        <a:effectLst/>
                        <a:latin typeface="Arial Narrow" pitchFamily="34" charset="0"/>
                        <a:cs typeface="Arial" pitchFamily="34" charset="0"/>
                      </a:endParaRPr>
                    </a:p>
                    <a:p>
                      <a:pPr marL="0" indent="0" algn="l" fontAlgn="ctr">
                        <a:buFont typeface="Arial" pitchFamily="34" charset="0"/>
                        <a:buNone/>
                      </a:pPr>
                      <a:r>
                        <a:rPr lang="es-CO" sz="1200" b="0" i="0" u="none" strike="noStrike" dirty="0" smtClean="0">
                          <a:solidFill>
                            <a:srgbClr val="000000"/>
                          </a:solidFill>
                          <a:effectLst/>
                          <a:latin typeface="Arial Narrow" pitchFamily="34" charset="0"/>
                          <a:cs typeface="Arial" pitchFamily="34" charset="0"/>
                        </a:rPr>
                        <a:t>Para los créditos de </a:t>
                      </a:r>
                      <a:r>
                        <a:rPr lang="es-CO" sz="1200" b="0" i="0" u="none" strike="noStrike" dirty="0">
                          <a:solidFill>
                            <a:srgbClr val="000000"/>
                          </a:solidFill>
                          <a:effectLst/>
                          <a:latin typeface="Arial Narrow" pitchFamily="34" charset="0"/>
                          <a:cs typeface="Arial" pitchFamily="34" charset="0"/>
                        </a:rPr>
                        <a:t>las comunidades indígenas no se exigirán certificados de </a:t>
                      </a:r>
                      <a:r>
                        <a:rPr lang="es-CO" sz="1200" b="0" i="0" u="none" strike="noStrike" dirty="0" smtClean="0">
                          <a:solidFill>
                            <a:srgbClr val="000000"/>
                          </a:solidFill>
                          <a:effectLst/>
                          <a:latin typeface="Arial Narrow" pitchFamily="34" charset="0"/>
                          <a:cs typeface="Arial" pitchFamily="34" charset="0"/>
                        </a:rPr>
                        <a:t>libertad, </a:t>
                      </a:r>
                      <a:r>
                        <a:rPr lang="es-CO" sz="1200" b="0" i="0" u="none" strike="noStrike" dirty="0">
                          <a:solidFill>
                            <a:srgbClr val="000000"/>
                          </a:solidFill>
                          <a:effectLst/>
                          <a:latin typeface="Arial Narrow" pitchFamily="34" charset="0"/>
                          <a:cs typeface="Arial" pitchFamily="34" charset="0"/>
                        </a:rPr>
                        <a:t>escrituras sobre la propiedad de la tierra, y </a:t>
                      </a:r>
                      <a:r>
                        <a:rPr lang="es-CO" sz="1200" b="0" i="0" u="none" strike="noStrike" dirty="0" smtClean="0">
                          <a:solidFill>
                            <a:srgbClr val="000000"/>
                          </a:solidFill>
                          <a:effectLst/>
                          <a:latin typeface="Arial Narrow" pitchFamily="34" charset="0"/>
                          <a:cs typeface="Arial" pitchFamily="34" charset="0"/>
                        </a:rPr>
                        <a:t>las </a:t>
                      </a:r>
                      <a:r>
                        <a:rPr lang="es-CO" sz="1200" b="0" i="0" u="none" strike="noStrike" dirty="0">
                          <a:solidFill>
                            <a:srgbClr val="000000"/>
                          </a:solidFill>
                          <a:effectLst/>
                          <a:latin typeface="Arial Narrow" pitchFamily="34" charset="0"/>
                          <a:cs typeface="Arial" pitchFamily="34" charset="0"/>
                        </a:rPr>
                        <a:t>solicitudes se aceptarán siempre que incluyan una certificación del gobernador del cabildo </a:t>
                      </a:r>
                      <a:r>
                        <a:rPr lang="es-CO" sz="1200" b="0" i="0" u="none" strike="noStrike" dirty="0" smtClean="0">
                          <a:solidFill>
                            <a:srgbClr val="000000"/>
                          </a:solidFill>
                          <a:effectLst/>
                          <a:latin typeface="Arial Narrow" pitchFamily="34" charset="0"/>
                          <a:cs typeface="Arial" pitchFamily="34" charset="0"/>
                        </a:rPr>
                        <a:t>que la </a:t>
                      </a:r>
                      <a:r>
                        <a:rPr lang="es-CO" sz="1200" b="0" i="0" u="none" strike="noStrike" dirty="0">
                          <a:solidFill>
                            <a:srgbClr val="000000"/>
                          </a:solidFill>
                          <a:effectLst/>
                          <a:latin typeface="Arial Narrow" pitchFamily="34" charset="0"/>
                          <a:cs typeface="Arial" pitchFamily="34" charset="0"/>
                        </a:rPr>
                        <a:t>persona se dedica a la actividad cafetera</a:t>
                      </a:r>
                      <a:r>
                        <a:rPr lang="es-CO" sz="1200" b="0" i="0" u="none" strike="noStrike" dirty="0" smtClean="0">
                          <a:solidFill>
                            <a:srgbClr val="000000"/>
                          </a:solidFill>
                          <a:effectLst/>
                          <a:latin typeface="Arial Narrow" pitchFamily="34" charset="0"/>
                          <a:cs typeface="Arial" pitchFamily="34" charset="0"/>
                        </a:rPr>
                        <a:t>.</a:t>
                      </a:r>
                      <a:endParaRPr lang="es-CO" sz="1200" b="0" i="0" u="none" strike="noStrike" dirty="0">
                        <a:solidFill>
                          <a:srgbClr val="000000"/>
                        </a:solidFill>
                        <a:effectLst/>
                        <a:latin typeface="Arial Narrow" pitchFamily="34" charset="0"/>
                        <a:cs typeface="Arial" pitchFamily="34" charset="0"/>
                      </a:endParaRP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a:solidFill>
                            <a:srgbClr val="000000"/>
                          </a:solidFill>
                          <a:effectLst/>
                          <a:latin typeface="Arial Narrow" pitchFamily="34" charset="0"/>
                          <a:cs typeface="Arial" pitchFamily="34" charset="0"/>
                        </a:rPr>
                        <a:t> </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
        <p:nvSpPr>
          <p:cNvPr id="7" name="6 Rectángulo"/>
          <p:cNvSpPr/>
          <p:nvPr/>
        </p:nvSpPr>
        <p:spPr>
          <a:xfrm>
            <a:off x="6156176" y="259762"/>
            <a:ext cx="2276136" cy="400110"/>
          </a:xfrm>
          <a:prstGeom prst="rect">
            <a:avLst/>
          </a:prstGeom>
        </p:spPr>
        <p:txBody>
          <a:bodyPr wrap="none">
            <a:spAutoFit/>
          </a:bodyPr>
          <a:lstStyle/>
          <a:p>
            <a:pPr fontAlgn="ctr"/>
            <a:r>
              <a:rPr lang="es-CO" sz="2000" b="1" dirty="0" smtClean="0">
                <a:solidFill>
                  <a:schemeClr val="tx1">
                    <a:lumMod val="95000"/>
                    <a:lumOff val="5000"/>
                  </a:schemeClr>
                </a:solidFill>
                <a:latin typeface="Arial Narrow" pitchFamily="34" charset="0"/>
                <a:cs typeface="Arial" pitchFamily="34" charset="0"/>
              </a:rPr>
              <a:t>SECTOR </a:t>
            </a:r>
            <a:r>
              <a:rPr lang="es-CO" sz="2000" b="1" dirty="0">
                <a:solidFill>
                  <a:schemeClr val="tx1">
                    <a:lumMod val="95000"/>
                    <a:lumOff val="5000"/>
                  </a:schemeClr>
                </a:solidFill>
                <a:latin typeface="Arial Narrow" pitchFamily="34" charset="0"/>
                <a:cs typeface="Arial" pitchFamily="34" charset="0"/>
              </a:rPr>
              <a:t>CAFETERO</a:t>
            </a:r>
          </a:p>
        </p:txBody>
      </p:sp>
    </p:spTree>
    <p:extLst>
      <p:ext uri="{BB962C8B-B14F-4D97-AF65-F5344CB8AC3E}">
        <p14:creationId xmlns:p14="http://schemas.microsoft.com/office/powerpoint/2010/main" val="146783026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194576" y="493340"/>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3" cstate="print">
            <a:extLst>
              <a:ext uri="{28A0092B-C50C-407E-A947-70E740481C1C}">
                <a14:useLocalDpi xmlns:a14="http://schemas.microsoft.com/office/drawing/2010/main" val="0"/>
              </a:ext>
            </a:extLst>
          </a:blip>
          <a:srcRect l="9409" r="14139" b="48984"/>
          <a:stretch>
            <a:fillRect/>
          </a:stretch>
        </p:blipFill>
        <p:spPr bwMode="auto">
          <a:xfrm>
            <a:off x="1619672" y="493340"/>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solidFill>
                <a:prstClr val="white"/>
              </a:solidFill>
            </a:endParaRPr>
          </a:p>
        </p:txBody>
      </p:sp>
      <p:graphicFrame>
        <p:nvGraphicFramePr>
          <p:cNvPr id="5" name="4 Tabla"/>
          <p:cNvGraphicFramePr>
            <a:graphicFrameLocks noGrp="1"/>
          </p:cNvGraphicFramePr>
          <p:nvPr>
            <p:extLst>
              <p:ext uri="{D42A27DB-BD31-4B8C-83A1-F6EECF244321}">
                <p14:modId xmlns:p14="http://schemas.microsoft.com/office/powerpoint/2010/main" val="728718367"/>
              </p:ext>
            </p:extLst>
          </p:nvPr>
        </p:nvGraphicFramePr>
        <p:xfrm>
          <a:off x="467544" y="1484784"/>
          <a:ext cx="8208912" cy="3525646"/>
        </p:xfrm>
        <a:graphic>
          <a:graphicData uri="http://schemas.openxmlformats.org/drawingml/2006/table">
            <a:tbl>
              <a:tblPr/>
              <a:tblGrid>
                <a:gridCol w="2847274"/>
                <a:gridCol w="5361638"/>
              </a:tblGrid>
              <a:tr h="307836">
                <a:tc>
                  <a:txBody>
                    <a:bodyPr/>
                    <a:lstStyle/>
                    <a:p>
                      <a:pPr algn="ctr" fontAlgn="ctr"/>
                      <a:r>
                        <a:rPr lang="es-CO" sz="1800" b="1" i="0" u="none" strike="noStrike" dirty="0" smtClean="0">
                          <a:solidFill>
                            <a:srgbClr val="000000"/>
                          </a:solidFill>
                          <a:effectLst/>
                          <a:latin typeface="Arial Narrow" pitchFamily="34" charset="0"/>
                          <a:cs typeface="Arial" pitchFamily="34" charset="0"/>
                        </a:rPr>
                        <a:t>Compromiso</a:t>
                      </a:r>
                      <a:endParaRPr lang="es-CO" sz="1800" b="1" i="0" u="none" strike="noStrike" dirty="0">
                        <a:solidFill>
                          <a:srgbClr val="000000"/>
                        </a:solidFill>
                        <a:effectLst/>
                        <a:latin typeface="Arial Narrow" pitchFamily="34" charset="0"/>
                        <a:cs typeface="Arial" pitchFamily="34" charset="0"/>
                      </a:endParaRP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ctr"/>
                      <a:r>
                        <a:rPr lang="es-CO" sz="1800" b="1" i="0" u="none" strike="noStrike" dirty="0" smtClean="0">
                          <a:solidFill>
                            <a:srgbClr val="000000"/>
                          </a:solidFill>
                          <a:effectLst/>
                          <a:latin typeface="Arial Narrow" pitchFamily="34" charset="0"/>
                          <a:cs typeface="Arial" pitchFamily="34" charset="0"/>
                        </a:rPr>
                        <a:t>Avance</a:t>
                      </a:r>
                      <a:endParaRPr lang="es-CO" sz="1800" b="1" i="0" u="none" strike="noStrike" dirty="0">
                        <a:solidFill>
                          <a:srgbClr val="000000"/>
                        </a:solidFill>
                        <a:effectLst/>
                        <a:latin typeface="Arial Narrow" pitchFamily="34" charset="0"/>
                        <a:cs typeface="Arial" pitchFamily="34" charset="0"/>
                      </a:endParaRP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r>
              <a:tr h="394066">
                <a:tc>
                  <a:txBody>
                    <a:bodyPr/>
                    <a:lstStyle/>
                    <a:p>
                      <a:pPr algn="l" fontAlgn="ctr"/>
                      <a:r>
                        <a:rPr lang="es-CO" sz="1400" b="0" i="0" u="none" strike="noStrike" dirty="0">
                          <a:solidFill>
                            <a:srgbClr val="000000"/>
                          </a:solidFill>
                          <a:effectLst/>
                          <a:latin typeface="Arial Narrow" pitchFamily="34" charset="0"/>
                          <a:cs typeface="Arial" pitchFamily="34" charset="0"/>
                        </a:rPr>
                        <a:t>Mesa reducción de los precios de los agroinsumos</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s-CO" sz="1400" b="0" i="0" u="none" strike="noStrike" dirty="0">
                          <a:solidFill>
                            <a:srgbClr val="000000"/>
                          </a:solidFill>
                          <a:effectLst/>
                          <a:latin typeface="Arial Narrow" pitchFamily="34" charset="0"/>
                          <a:cs typeface="Arial" pitchFamily="34" charset="0"/>
                        </a:rPr>
                        <a:t>En la primera mesa de trabajo se presentó la situación general de los fertilizantes (ver presentación anexa) y se les informó que no hay capacidad fiscal para otorgar subsidios adicionales</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54443">
                <a:tc>
                  <a:txBody>
                    <a:bodyPr/>
                    <a:lstStyle/>
                    <a:p>
                      <a:pPr algn="l" fontAlgn="ctr"/>
                      <a:r>
                        <a:rPr lang="es-CO" sz="1400" b="0" i="0" u="none" strike="noStrike">
                          <a:solidFill>
                            <a:srgbClr val="000000"/>
                          </a:solidFill>
                          <a:effectLst/>
                          <a:latin typeface="Arial Narrow" pitchFamily="34" charset="0"/>
                          <a:cs typeface="Arial" pitchFamily="34" charset="0"/>
                        </a:rPr>
                        <a:t>Mesa tema grandes proyectos minero-energéticos en zonas cafeteras </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s-CO" sz="1400" b="0" i="0" u="none" strike="noStrike" dirty="0">
                          <a:solidFill>
                            <a:srgbClr val="000000"/>
                          </a:solidFill>
                          <a:effectLst/>
                          <a:latin typeface="Arial Narrow" pitchFamily="34" charset="0"/>
                          <a:cs typeface="Arial" pitchFamily="34" charset="0"/>
                        </a:rPr>
                        <a:t>La Secretaría Técnica, a cargo de la Oficina de Asesores del Gobierno en Asuntos Cafeteros -OAGAC, coordinará con los voceros de los cafeteros la fecha de la reunión una vez se haya finalizado la mesa anterior</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54443">
                <a:tc>
                  <a:txBody>
                    <a:bodyPr/>
                    <a:lstStyle/>
                    <a:p>
                      <a:pPr algn="l" fontAlgn="ctr"/>
                      <a:r>
                        <a:rPr lang="es-CO" sz="1400" b="0" i="0" u="none" strike="noStrike" dirty="0">
                          <a:solidFill>
                            <a:srgbClr val="000000"/>
                          </a:solidFill>
                          <a:effectLst/>
                          <a:latin typeface="Arial Narrow" pitchFamily="34" charset="0"/>
                          <a:cs typeface="Arial" pitchFamily="34" charset="0"/>
                        </a:rPr>
                        <a:t>Mesa importaciones de  café  </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s-CO" sz="1400" b="0" i="0" u="none" strike="noStrike" dirty="0">
                          <a:solidFill>
                            <a:srgbClr val="000000"/>
                          </a:solidFill>
                          <a:effectLst/>
                          <a:latin typeface="Arial Narrow" pitchFamily="34" charset="0"/>
                          <a:cs typeface="Arial" pitchFamily="34" charset="0"/>
                        </a:rPr>
                        <a:t>La Secretaría Técnica, a cargo de la Oficina de Asesores del Gobierno en Asuntos Cafeteros -OAGAC, coordinará con los voceros de los cafeteros la fecha de la reunión una vez se haya finalizado la mesa anterior</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54443">
                <a:tc>
                  <a:txBody>
                    <a:bodyPr/>
                    <a:lstStyle/>
                    <a:p>
                      <a:pPr algn="l" fontAlgn="ctr"/>
                      <a:r>
                        <a:rPr lang="es-CO" sz="1400" b="0" i="0" u="none" strike="noStrike">
                          <a:solidFill>
                            <a:srgbClr val="000000"/>
                          </a:solidFill>
                          <a:effectLst/>
                          <a:latin typeface="Arial Narrow" pitchFamily="34" charset="0"/>
                          <a:cs typeface="Arial" pitchFamily="34" charset="0"/>
                        </a:rPr>
                        <a:t>Mesa formalización laboral</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s-CO" sz="1400" b="0" i="0" u="none" strike="noStrike" dirty="0">
                          <a:solidFill>
                            <a:srgbClr val="000000"/>
                          </a:solidFill>
                          <a:effectLst/>
                          <a:latin typeface="Arial Narrow" pitchFamily="34" charset="0"/>
                          <a:cs typeface="Arial" pitchFamily="34" charset="0"/>
                        </a:rPr>
                        <a:t>La Secretaría Técnica, a cargo de la Oficina de Asesores del Gobierno en Asuntos Cafeteros -OAGAC, coordinará con los voceros de los cafeteros la fecha de la reunión una vez se haya finalizado la mesa anterior</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54443">
                <a:tc>
                  <a:txBody>
                    <a:bodyPr/>
                    <a:lstStyle/>
                    <a:p>
                      <a:pPr algn="l" fontAlgn="ctr"/>
                      <a:r>
                        <a:rPr lang="es-CO" sz="1400" b="0" i="0" u="none" strike="noStrike" dirty="0">
                          <a:solidFill>
                            <a:srgbClr val="000000"/>
                          </a:solidFill>
                          <a:effectLst/>
                          <a:latin typeface="Arial Narrow" pitchFamily="34" charset="0"/>
                          <a:cs typeface="Arial" pitchFamily="34" charset="0"/>
                        </a:rPr>
                        <a:t>Búsqueda de mecanismos alternativos de comercialización por parte de comunidades indígenas</a:t>
                      </a: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s-CO" sz="1400" b="0" i="0" u="none" strike="noStrike" dirty="0">
                          <a:solidFill>
                            <a:srgbClr val="000000"/>
                          </a:solidFill>
                          <a:effectLst/>
                          <a:latin typeface="Arial Narrow" pitchFamily="34" charset="0"/>
                          <a:cs typeface="Arial" pitchFamily="34" charset="0"/>
                        </a:rPr>
                        <a:t> </a:t>
                      </a:r>
                      <a:r>
                        <a:rPr lang="es-CO" sz="1400" b="0" i="0" u="none" strike="noStrike" dirty="0" smtClean="0">
                          <a:solidFill>
                            <a:srgbClr val="000000"/>
                          </a:solidFill>
                          <a:effectLst/>
                          <a:latin typeface="Arial Narrow" pitchFamily="34" charset="0"/>
                          <a:cs typeface="Arial" pitchFamily="34" charset="0"/>
                        </a:rPr>
                        <a:t>En el tema del crédito ya se definieron los mecanismos para el</a:t>
                      </a:r>
                      <a:r>
                        <a:rPr lang="es-CO" sz="1400" b="0" i="0" u="none" strike="noStrike" baseline="0" dirty="0" smtClean="0">
                          <a:solidFill>
                            <a:srgbClr val="000000"/>
                          </a:solidFill>
                          <a:effectLst/>
                          <a:latin typeface="Arial Narrow" pitchFamily="34" charset="0"/>
                          <a:cs typeface="Arial" pitchFamily="34" charset="0"/>
                        </a:rPr>
                        <a:t> acceso</a:t>
                      </a:r>
                      <a:endParaRPr lang="es-CO" sz="1400" b="0" i="0" u="none" strike="noStrike" dirty="0">
                        <a:solidFill>
                          <a:srgbClr val="000000"/>
                        </a:solidFill>
                        <a:effectLst/>
                        <a:latin typeface="Arial Narrow" pitchFamily="34" charset="0"/>
                        <a:cs typeface="Arial" pitchFamily="34" charset="0"/>
                      </a:endParaRPr>
                    </a:p>
                  </a:txBody>
                  <a:tcPr marL="3482" marR="3482" marT="3482"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
        <p:nvSpPr>
          <p:cNvPr id="7" name="6 Rectángulo"/>
          <p:cNvSpPr/>
          <p:nvPr/>
        </p:nvSpPr>
        <p:spPr>
          <a:xfrm>
            <a:off x="6400320" y="436602"/>
            <a:ext cx="2276136" cy="400110"/>
          </a:xfrm>
          <a:prstGeom prst="rect">
            <a:avLst/>
          </a:prstGeom>
        </p:spPr>
        <p:txBody>
          <a:bodyPr wrap="none">
            <a:spAutoFit/>
          </a:bodyPr>
          <a:lstStyle/>
          <a:p>
            <a:pPr fontAlgn="ctr"/>
            <a:r>
              <a:rPr lang="es-CO" sz="2000" b="1" dirty="0" smtClean="0">
                <a:solidFill>
                  <a:schemeClr val="tx1">
                    <a:lumMod val="95000"/>
                    <a:lumOff val="5000"/>
                  </a:schemeClr>
                </a:solidFill>
                <a:latin typeface="Arial Narrow" pitchFamily="34" charset="0"/>
                <a:cs typeface="Arial" pitchFamily="34" charset="0"/>
              </a:rPr>
              <a:t>SECTOR </a:t>
            </a:r>
            <a:r>
              <a:rPr lang="es-CO" sz="2000" b="1" dirty="0">
                <a:solidFill>
                  <a:schemeClr val="tx1">
                    <a:lumMod val="95000"/>
                    <a:lumOff val="5000"/>
                  </a:schemeClr>
                </a:solidFill>
                <a:latin typeface="Arial Narrow" pitchFamily="34" charset="0"/>
                <a:cs typeface="Arial" pitchFamily="34" charset="0"/>
              </a:rPr>
              <a:t>CAFETERO</a:t>
            </a:r>
          </a:p>
        </p:txBody>
      </p:sp>
    </p:spTree>
    <p:extLst>
      <p:ext uri="{BB962C8B-B14F-4D97-AF65-F5344CB8AC3E}">
        <p14:creationId xmlns:p14="http://schemas.microsoft.com/office/powerpoint/2010/main" val="384680361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79512" y="424955"/>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4" cstate="print">
            <a:extLst>
              <a:ext uri="{28A0092B-C50C-407E-A947-70E740481C1C}">
                <a14:useLocalDpi xmlns:a14="http://schemas.microsoft.com/office/drawing/2010/main" val="0"/>
              </a:ext>
            </a:extLst>
          </a:blip>
          <a:srcRect l="9409" r="14139" b="48984"/>
          <a:stretch>
            <a:fillRect/>
          </a:stretch>
        </p:blipFill>
        <p:spPr bwMode="auto">
          <a:xfrm>
            <a:off x="1551353" y="404664"/>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
        <p:nvSpPr>
          <p:cNvPr id="9" name="8 CuadroTexto"/>
          <p:cNvSpPr txBox="1"/>
          <p:nvPr/>
        </p:nvSpPr>
        <p:spPr>
          <a:xfrm>
            <a:off x="4539278" y="338089"/>
            <a:ext cx="4140065" cy="461665"/>
          </a:xfrm>
          <a:prstGeom prst="rect">
            <a:avLst/>
          </a:prstGeom>
          <a:noFill/>
        </p:spPr>
        <p:txBody>
          <a:bodyPr wrap="square" rtlCol="0">
            <a:spAutoFit/>
          </a:bodyPr>
          <a:lstStyle/>
          <a:p>
            <a:pPr algn="r"/>
            <a:r>
              <a:rPr lang="es-CO" sz="2400" b="1" dirty="0" smtClean="0">
                <a:latin typeface="Arial Narrow" pitchFamily="34" charset="0"/>
                <a:cs typeface="Arial" pitchFamily="34" charset="0"/>
              </a:rPr>
              <a:t>SECTOR ALGODÓN</a:t>
            </a:r>
            <a:endParaRPr lang="es-CO" sz="2400" b="1" dirty="0">
              <a:latin typeface="Arial" pitchFamily="34" charset="0"/>
              <a:cs typeface="Arial" pitchFamily="34" charset="0"/>
            </a:endParaRPr>
          </a:p>
        </p:txBody>
      </p:sp>
      <p:graphicFrame>
        <p:nvGraphicFramePr>
          <p:cNvPr id="8" name="7 Tabla"/>
          <p:cNvGraphicFramePr>
            <a:graphicFrameLocks noGrp="1"/>
          </p:cNvGraphicFramePr>
          <p:nvPr>
            <p:extLst>
              <p:ext uri="{D42A27DB-BD31-4B8C-83A1-F6EECF244321}">
                <p14:modId xmlns:p14="http://schemas.microsoft.com/office/powerpoint/2010/main" val="2067291761"/>
              </p:ext>
            </p:extLst>
          </p:nvPr>
        </p:nvGraphicFramePr>
        <p:xfrm>
          <a:off x="424478" y="1268759"/>
          <a:ext cx="8229600" cy="4978129"/>
        </p:xfrm>
        <a:graphic>
          <a:graphicData uri="http://schemas.openxmlformats.org/drawingml/2006/table">
            <a:tbl>
              <a:tblPr/>
              <a:tblGrid>
                <a:gridCol w="2743200"/>
                <a:gridCol w="2743200"/>
                <a:gridCol w="2743200"/>
              </a:tblGrid>
              <a:tr h="174785">
                <a:tc>
                  <a:txBody>
                    <a:bodyPr/>
                    <a:lstStyle/>
                    <a:p>
                      <a:pPr algn="ctr" fontAlgn="ctr"/>
                      <a:r>
                        <a:rPr lang="es-CO" sz="1600" b="1" i="0" u="none" strike="noStrike" dirty="0" smtClean="0">
                          <a:solidFill>
                            <a:srgbClr val="000000"/>
                          </a:solidFill>
                          <a:effectLst/>
                          <a:latin typeface="Arial Narrow"/>
                        </a:rPr>
                        <a:t>Compromisos</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92D050"/>
                    </a:solidFill>
                  </a:tcPr>
                </a:tc>
                <a:tc>
                  <a:txBody>
                    <a:bodyPr/>
                    <a:lstStyle/>
                    <a:p>
                      <a:pPr algn="ctr" fontAlgn="ctr"/>
                      <a:r>
                        <a:rPr lang="es-CO" sz="1600" b="1" i="0" u="none" strike="noStrike" dirty="0" smtClean="0">
                          <a:solidFill>
                            <a:srgbClr val="000000"/>
                          </a:solidFill>
                          <a:effectLst/>
                          <a:latin typeface="Arial Narrow"/>
                        </a:rPr>
                        <a:t>Acciones</a:t>
                      </a:r>
                      <a:endParaRPr lang="es-CO" sz="1600" b="1" i="0" u="none" strike="noStrike" dirty="0">
                        <a:solidFill>
                          <a:srgbClr val="000000"/>
                        </a:solidFill>
                        <a:effectLst/>
                        <a:latin typeface="Arial Narrow"/>
                      </a:endParaRP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92D050"/>
                    </a:solidFill>
                  </a:tcPr>
                </a:tc>
                <a:tc>
                  <a:txBody>
                    <a:bodyPr/>
                    <a:lstStyle/>
                    <a:p>
                      <a:pPr algn="ctr" fontAlgn="ctr"/>
                      <a:r>
                        <a:rPr lang="es-CO" sz="1600" b="1" i="0" u="none" strike="noStrike" dirty="0" smtClean="0">
                          <a:solidFill>
                            <a:srgbClr val="000000"/>
                          </a:solidFill>
                          <a:effectLst/>
                          <a:latin typeface="Arial Narrow"/>
                        </a:rPr>
                        <a:t>Cronograma</a:t>
                      </a:r>
                      <a:endParaRPr lang="es-CO" sz="1600" b="1" i="0" u="none" strike="noStrike" dirty="0">
                        <a:solidFill>
                          <a:srgbClr val="000000"/>
                        </a:solidFill>
                        <a:effectLst/>
                        <a:latin typeface="Arial Narrow"/>
                      </a:endParaRP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92D050"/>
                    </a:solidFill>
                  </a:tcPr>
                </a:tc>
              </a:tr>
              <a:tr h="256983">
                <a:tc rowSpan="3">
                  <a:txBody>
                    <a:bodyPr/>
                    <a:lstStyle/>
                    <a:p>
                      <a:pPr algn="l" fontAlgn="ctr"/>
                      <a:r>
                        <a:rPr lang="es-CO" sz="1200" b="0" i="0" u="none" strike="noStrike" dirty="0">
                          <a:solidFill>
                            <a:srgbClr val="000000"/>
                          </a:solidFill>
                          <a:effectLst/>
                          <a:latin typeface="Arial Narrow"/>
                        </a:rPr>
                        <a:t>1. Garantía del Precio Mínimo y pago de compensaciones hasta 2015</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3">
                  <a:txBody>
                    <a:bodyPr/>
                    <a:lstStyle/>
                    <a:p>
                      <a:pPr algn="l" fontAlgn="ctr"/>
                      <a:r>
                        <a:rPr lang="es-CO" sz="1200" b="0" i="0" u="none" strike="noStrike" dirty="0">
                          <a:solidFill>
                            <a:srgbClr val="000000"/>
                          </a:solidFill>
                          <a:effectLst/>
                          <a:latin typeface="Arial Narrow"/>
                        </a:rPr>
                        <a:t>En la actualidad se pagan las compensaciones de la Cosecha Costa 2012-2013, y a partir del mes de julio las del Interior 2013.</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a:solidFill>
                            <a:srgbClr val="000000"/>
                          </a:solidFill>
                          <a:effectLst/>
                          <a:latin typeface="Arial Narrow"/>
                        </a:rPr>
                        <a:t>- Agosto: Finalizan pagos Costa 2012-13  </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2158">
                <a:tc vMerge="1">
                  <a:txBody>
                    <a:bodyPr/>
                    <a:lstStyle/>
                    <a:p>
                      <a:endParaRPr lang="es-CO"/>
                    </a:p>
                  </a:txBody>
                  <a:tcPr/>
                </a:tc>
                <a:tc vMerge="1">
                  <a:txBody>
                    <a:bodyPr/>
                    <a:lstStyle/>
                    <a:p>
                      <a:endParaRPr lang="es-CO"/>
                    </a:p>
                  </a:txBody>
                  <a:tcPr/>
                </a:tc>
                <a:tc>
                  <a:txBody>
                    <a:bodyPr/>
                    <a:lstStyle/>
                    <a:p>
                      <a:pPr algn="l" fontAlgn="ctr"/>
                      <a:r>
                        <a:rPr lang="es-CO" sz="1200" b="0" i="0" u="none" strike="noStrike" dirty="0">
                          <a:solidFill>
                            <a:srgbClr val="000000"/>
                          </a:solidFill>
                          <a:effectLst/>
                          <a:latin typeface="Arial Narrow"/>
                        </a:rPr>
                        <a:t>- Diciembre: Finalizan Pagos Interior 2013</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940848">
                <a:tc vMerge="1">
                  <a:txBody>
                    <a:bodyPr/>
                    <a:lstStyle/>
                    <a:p>
                      <a:endParaRPr lang="es-CO"/>
                    </a:p>
                  </a:txBody>
                  <a:tcPr/>
                </a:tc>
                <a:tc vMerge="1">
                  <a:txBody>
                    <a:bodyPr/>
                    <a:lstStyle/>
                    <a:p>
                      <a:endParaRPr lang="es-CO"/>
                    </a:p>
                  </a:txBody>
                  <a:tcPr/>
                </a:tc>
                <a:tc>
                  <a:txBody>
                    <a:bodyPr/>
                    <a:lstStyle/>
                    <a:p>
                      <a:pPr algn="l" fontAlgn="ctr"/>
                      <a:r>
                        <a:rPr lang="es-CO" sz="1200" b="0" i="0" u="none" strike="noStrike">
                          <a:solidFill>
                            <a:srgbClr val="000000"/>
                          </a:solidFill>
                          <a:effectLst/>
                          <a:latin typeface="Arial Narrow"/>
                        </a:rPr>
                        <a:t>- A finales del mes de mayo el MADR deberá fijar el PMG para el 2014 (Cosechas Costa 2013-14 e Interior 2014).</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644052">
                <a:tc rowSpan="2">
                  <a:txBody>
                    <a:bodyPr/>
                    <a:lstStyle/>
                    <a:p>
                      <a:pPr algn="l" fontAlgn="ctr"/>
                      <a:r>
                        <a:rPr lang="es-CO" sz="1200" b="0" i="0" u="none" strike="noStrike" dirty="0">
                          <a:solidFill>
                            <a:srgbClr val="000000"/>
                          </a:solidFill>
                          <a:effectLst/>
                          <a:latin typeface="Arial Narrow"/>
                        </a:rPr>
                        <a:t>2. Programa de apoyo a la semilla convencional con recursos del </a:t>
                      </a:r>
                      <a:r>
                        <a:rPr lang="es-CO" sz="1200" b="0" i="0" u="none" strike="noStrike" dirty="0" err="1">
                          <a:solidFill>
                            <a:srgbClr val="000000"/>
                          </a:solidFill>
                          <a:effectLst/>
                          <a:latin typeface="Arial Narrow"/>
                        </a:rPr>
                        <a:t>PMG</a:t>
                      </a:r>
                      <a:r>
                        <a:rPr lang="es-CO" sz="1200" b="0" i="0" u="none" strike="noStrike" dirty="0">
                          <a:solidFill>
                            <a:srgbClr val="000000"/>
                          </a:solidFill>
                          <a:effectLst/>
                          <a:latin typeface="Arial Narrow"/>
                        </a:rPr>
                        <a:t> no utilizados en la presente cosecha Costa 2012-13.</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a:solidFill>
                            <a:srgbClr val="000000"/>
                          </a:solidFill>
                          <a:effectLst/>
                          <a:latin typeface="Arial Narrow"/>
                        </a:rPr>
                        <a:t>Se planteó y acordó estructurar un programa de apoyo directo para la semilla de algodón para los productores de la Costa que sembrarán en el segundo semestre de 2013 y que hayan participado en la cosecha Costa 2012-2013.</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a:solidFill>
                            <a:srgbClr val="000000"/>
                          </a:solidFill>
                          <a:effectLst/>
                          <a:latin typeface="Arial Narrow"/>
                        </a:rPr>
                        <a:t>-En el mes de agosto se reportarán los recursos disponibles que no se ejecutaron en el pago de las compensaciones de la cosecha Costa 2012-13 y así determinar el valor del apoyo para la semilla.</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706447">
                <a:tc vMerge="1">
                  <a:txBody>
                    <a:bodyPr/>
                    <a:lstStyle/>
                    <a:p>
                      <a:endParaRPr lang="es-CO"/>
                    </a:p>
                  </a:txBody>
                  <a:tcPr/>
                </a:tc>
                <a:tc>
                  <a:txBody>
                    <a:bodyPr/>
                    <a:lstStyle/>
                    <a:p>
                      <a:pPr algn="l" fontAlgn="ctr"/>
                      <a:r>
                        <a:rPr lang="es-CO" sz="1200" b="0" i="0" u="none" strike="noStrike" dirty="0" err="1">
                          <a:solidFill>
                            <a:srgbClr val="000000"/>
                          </a:solidFill>
                          <a:effectLst/>
                          <a:latin typeface="Arial Narrow"/>
                        </a:rPr>
                        <a:t>Corpoica</a:t>
                      </a:r>
                      <a:r>
                        <a:rPr lang="es-CO" sz="1200" b="0" i="0" u="none" strike="noStrike" dirty="0">
                          <a:solidFill>
                            <a:srgbClr val="000000"/>
                          </a:solidFill>
                          <a:effectLst/>
                          <a:latin typeface="Arial Narrow"/>
                        </a:rPr>
                        <a:t> y SEMSA </a:t>
                      </a:r>
                      <a:r>
                        <a:rPr lang="es-CO" sz="1200" b="0" i="0" u="none" strike="noStrike" dirty="0" smtClean="0">
                          <a:solidFill>
                            <a:srgbClr val="000000"/>
                          </a:solidFill>
                          <a:effectLst/>
                          <a:latin typeface="Arial Narrow"/>
                        </a:rPr>
                        <a:t>reportaron </a:t>
                      </a:r>
                      <a:r>
                        <a:rPr lang="es-CO" sz="1200" b="0" i="0" u="none" strike="noStrike" dirty="0">
                          <a:solidFill>
                            <a:srgbClr val="000000"/>
                          </a:solidFill>
                          <a:effectLst/>
                          <a:latin typeface="Arial Narrow"/>
                        </a:rPr>
                        <a:t>que trabajan en la </a:t>
                      </a:r>
                      <a:r>
                        <a:rPr lang="es-CO" sz="1200" b="0" i="0" u="none" strike="noStrike" dirty="0" smtClean="0">
                          <a:solidFill>
                            <a:srgbClr val="000000"/>
                          </a:solidFill>
                          <a:effectLst/>
                          <a:latin typeface="Arial Narrow"/>
                        </a:rPr>
                        <a:t>producción </a:t>
                      </a:r>
                      <a:r>
                        <a:rPr lang="es-CO" sz="1200" b="0" i="0" u="none" strike="noStrike" dirty="0">
                          <a:solidFill>
                            <a:srgbClr val="000000"/>
                          </a:solidFill>
                          <a:effectLst/>
                          <a:latin typeface="Arial Narrow"/>
                        </a:rPr>
                        <a:t>de semilla convencional </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a:solidFill>
                            <a:srgbClr val="000000"/>
                          </a:solidFill>
                          <a:effectLst/>
                          <a:latin typeface="Arial Narrow"/>
                        </a:rPr>
                        <a:t>-En el mes de agosto deberán reportar la oferta de semilla convencional para la región de la Costa 2013/14</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40848">
                <a:tc>
                  <a:txBody>
                    <a:bodyPr/>
                    <a:lstStyle/>
                    <a:p>
                      <a:pPr algn="l" fontAlgn="ctr"/>
                      <a:r>
                        <a:rPr lang="es-CO" sz="1200" b="0" i="0" u="none" strike="noStrike">
                          <a:solidFill>
                            <a:srgbClr val="000000"/>
                          </a:solidFill>
                          <a:effectLst/>
                          <a:latin typeface="Arial Narrow"/>
                        </a:rPr>
                        <a:t>3. Acompañamiento de CORPOICA  e ICA para la importación oportuna de semillas convencionales.</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a:solidFill>
                            <a:srgbClr val="000000"/>
                          </a:solidFill>
                          <a:effectLst/>
                          <a:latin typeface="Arial Narrow"/>
                        </a:rPr>
                        <a:t>La subgerencia  ICA reportó que el protocolo fitosanitario fue enviado a Brasil en el mes de </a:t>
                      </a:r>
                      <a:r>
                        <a:rPr lang="es-CO" sz="1200" b="0" i="0" u="none" strike="noStrike" dirty="0" smtClean="0">
                          <a:solidFill>
                            <a:srgbClr val="000000"/>
                          </a:solidFill>
                          <a:effectLst/>
                          <a:latin typeface="Arial Narrow"/>
                        </a:rPr>
                        <a:t>abril </a:t>
                      </a:r>
                      <a:r>
                        <a:rPr lang="es-CO" sz="1200" b="0" i="0" u="none" strike="noStrike" dirty="0">
                          <a:solidFill>
                            <a:srgbClr val="000000"/>
                          </a:solidFill>
                          <a:effectLst/>
                          <a:latin typeface="Arial Narrow"/>
                        </a:rPr>
                        <a:t>y </a:t>
                      </a:r>
                      <a:r>
                        <a:rPr lang="es-CO" sz="1200" b="0" i="0" u="none" strike="noStrike" dirty="0" smtClean="0">
                          <a:solidFill>
                            <a:srgbClr val="000000"/>
                          </a:solidFill>
                          <a:effectLst/>
                          <a:latin typeface="Arial Narrow"/>
                        </a:rPr>
                        <a:t>están </a:t>
                      </a:r>
                      <a:r>
                        <a:rPr lang="es-CO" sz="1200" b="0" i="0" u="none" strike="noStrike" dirty="0">
                          <a:solidFill>
                            <a:srgbClr val="000000"/>
                          </a:solidFill>
                          <a:effectLst/>
                          <a:latin typeface="Arial Narrow"/>
                        </a:rPr>
                        <a:t>a la espera de una respuesta.</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a:solidFill>
                            <a:srgbClr val="000000"/>
                          </a:solidFill>
                          <a:effectLst/>
                          <a:latin typeface="Arial Narrow"/>
                        </a:rPr>
                        <a:t>El ICA estará reportando de los avances en la firma del protocolo.</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85621661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79512" y="424955"/>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4" cstate="print">
            <a:extLst>
              <a:ext uri="{28A0092B-C50C-407E-A947-70E740481C1C}">
                <a14:useLocalDpi xmlns:a14="http://schemas.microsoft.com/office/drawing/2010/main" val="0"/>
              </a:ext>
            </a:extLst>
          </a:blip>
          <a:srcRect l="9409" r="14139" b="48984"/>
          <a:stretch>
            <a:fillRect/>
          </a:stretch>
        </p:blipFill>
        <p:spPr bwMode="auto">
          <a:xfrm>
            <a:off x="1551353" y="404664"/>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
        <p:nvSpPr>
          <p:cNvPr id="9" name="8 CuadroTexto"/>
          <p:cNvSpPr txBox="1"/>
          <p:nvPr/>
        </p:nvSpPr>
        <p:spPr>
          <a:xfrm>
            <a:off x="4539278" y="338089"/>
            <a:ext cx="4140065" cy="461665"/>
          </a:xfrm>
          <a:prstGeom prst="rect">
            <a:avLst/>
          </a:prstGeom>
          <a:noFill/>
        </p:spPr>
        <p:txBody>
          <a:bodyPr wrap="square" rtlCol="0">
            <a:spAutoFit/>
          </a:bodyPr>
          <a:lstStyle/>
          <a:p>
            <a:pPr algn="r"/>
            <a:r>
              <a:rPr lang="es-CO" sz="2400" b="1" dirty="0" smtClean="0">
                <a:latin typeface="Arial Narrow" pitchFamily="34" charset="0"/>
                <a:cs typeface="Arial" pitchFamily="34" charset="0"/>
              </a:rPr>
              <a:t>SECTOR ALGODÓN</a:t>
            </a:r>
            <a:endParaRPr lang="es-CO" sz="2400" b="1" dirty="0">
              <a:latin typeface="Arial" pitchFamily="34" charset="0"/>
              <a:cs typeface="Arial" pitchFamily="34" charset="0"/>
            </a:endParaRPr>
          </a:p>
        </p:txBody>
      </p:sp>
      <p:graphicFrame>
        <p:nvGraphicFramePr>
          <p:cNvPr id="6" name="5 Tabla"/>
          <p:cNvGraphicFramePr>
            <a:graphicFrameLocks noGrp="1"/>
          </p:cNvGraphicFramePr>
          <p:nvPr>
            <p:extLst>
              <p:ext uri="{D42A27DB-BD31-4B8C-83A1-F6EECF244321}">
                <p14:modId xmlns:p14="http://schemas.microsoft.com/office/powerpoint/2010/main" val="2702061457"/>
              </p:ext>
            </p:extLst>
          </p:nvPr>
        </p:nvGraphicFramePr>
        <p:xfrm>
          <a:off x="179512" y="983217"/>
          <a:ext cx="8712967" cy="5376292"/>
        </p:xfrm>
        <a:graphic>
          <a:graphicData uri="http://schemas.openxmlformats.org/drawingml/2006/table">
            <a:tbl>
              <a:tblPr/>
              <a:tblGrid>
                <a:gridCol w="2798363"/>
                <a:gridCol w="2569075"/>
                <a:gridCol w="3345529"/>
              </a:tblGrid>
              <a:tr h="177192">
                <a:tc>
                  <a:txBody>
                    <a:bodyPr/>
                    <a:lstStyle/>
                    <a:p>
                      <a:pPr algn="ctr" fontAlgn="ctr"/>
                      <a:r>
                        <a:rPr lang="es-CO" sz="1600" b="1" i="0" u="none" strike="noStrike" dirty="0" smtClean="0">
                          <a:solidFill>
                            <a:srgbClr val="000000"/>
                          </a:solidFill>
                          <a:effectLst/>
                          <a:latin typeface="Arial Narrow"/>
                        </a:rPr>
                        <a:t>Compromisos</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92D050"/>
                    </a:solidFill>
                  </a:tcPr>
                </a:tc>
                <a:tc>
                  <a:txBody>
                    <a:bodyPr/>
                    <a:lstStyle/>
                    <a:p>
                      <a:pPr algn="ctr" fontAlgn="ctr"/>
                      <a:r>
                        <a:rPr lang="es-CO" sz="1600" b="1" i="0" u="none" strike="noStrike" dirty="0" smtClean="0">
                          <a:solidFill>
                            <a:srgbClr val="000000"/>
                          </a:solidFill>
                          <a:effectLst/>
                          <a:latin typeface="Arial Narrow"/>
                        </a:rPr>
                        <a:t>Acciones</a:t>
                      </a:r>
                      <a:endParaRPr lang="es-CO" sz="1600" b="1" i="0" u="none" strike="noStrike" dirty="0">
                        <a:solidFill>
                          <a:srgbClr val="000000"/>
                        </a:solidFill>
                        <a:effectLst/>
                        <a:latin typeface="Arial Narrow"/>
                      </a:endParaRP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92D050"/>
                    </a:solidFill>
                  </a:tcPr>
                </a:tc>
                <a:tc>
                  <a:txBody>
                    <a:bodyPr/>
                    <a:lstStyle/>
                    <a:p>
                      <a:pPr algn="ctr" fontAlgn="ctr"/>
                      <a:r>
                        <a:rPr lang="es-CO" sz="1600" b="1" i="0" u="none" strike="noStrike" dirty="0" smtClean="0">
                          <a:solidFill>
                            <a:srgbClr val="000000"/>
                          </a:solidFill>
                          <a:effectLst/>
                          <a:latin typeface="Arial Narrow"/>
                        </a:rPr>
                        <a:t>Cronograma</a:t>
                      </a:r>
                      <a:endParaRPr lang="es-CO" sz="1600" b="1" i="0" u="none" strike="noStrike" dirty="0">
                        <a:solidFill>
                          <a:srgbClr val="000000"/>
                        </a:solidFill>
                        <a:effectLst/>
                        <a:latin typeface="Arial Narrow"/>
                      </a:endParaRP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92D050"/>
                    </a:solidFill>
                  </a:tcPr>
                </a:tc>
              </a:tr>
              <a:tr h="2016055">
                <a:tc>
                  <a:txBody>
                    <a:bodyPr/>
                    <a:lstStyle/>
                    <a:p>
                      <a:pPr algn="l" fontAlgn="ctr"/>
                      <a:r>
                        <a:rPr lang="es-CO" sz="1200" b="0" i="0" u="none" strike="noStrike" dirty="0">
                          <a:solidFill>
                            <a:srgbClr val="000000"/>
                          </a:solidFill>
                          <a:effectLst/>
                          <a:latin typeface="Arial Narrow"/>
                        </a:rPr>
                        <a:t>4. Línea Especial de Crédito para reactivar a los productores </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fontAlgn="ctr"/>
                      <a:r>
                        <a:rPr lang="es-CO" sz="1200" b="0" i="0" u="none" strike="noStrike" dirty="0" err="1">
                          <a:solidFill>
                            <a:srgbClr val="000000"/>
                          </a:solidFill>
                          <a:effectLst/>
                          <a:latin typeface="Arial Narrow"/>
                        </a:rPr>
                        <a:t>Finagro</a:t>
                      </a:r>
                      <a:r>
                        <a:rPr lang="es-CO" sz="1200" b="0" i="0" u="none" strike="noStrike" dirty="0">
                          <a:solidFill>
                            <a:srgbClr val="000000"/>
                          </a:solidFill>
                          <a:effectLst/>
                          <a:latin typeface="Arial Narrow"/>
                        </a:rPr>
                        <a:t> </a:t>
                      </a:r>
                      <a:r>
                        <a:rPr lang="es-CO" sz="1200" b="0" i="0" u="none" strike="noStrike" dirty="0" smtClean="0">
                          <a:solidFill>
                            <a:srgbClr val="000000"/>
                          </a:solidFill>
                          <a:effectLst/>
                          <a:latin typeface="Arial Narrow"/>
                        </a:rPr>
                        <a:t>emitió </a:t>
                      </a:r>
                      <a:r>
                        <a:rPr lang="es-CO" sz="1200" b="0" i="0" u="none" strike="noStrike" dirty="0">
                          <a:solidFill>
                            <a:srgbClr val="000000"/>
                          </a:solidFill>
                          <a:effectLst/>
                          <a:latin typeface="Arial Narrow"/>
                        </a:rPr>
                        <a:t>el 3 de mayo la Circular N° 7 en la que se </a:t>
                      </a:r>
                      <a:r>
                        <a:rPr lang="es-CO" sz="1200" b="0" i="0" u="none" strike="noStrike" dirty="0" err="1">
                          <a:solidFill>
                            <a:srgbClr val="000000"/>
                          </a:solidFill>
                          <a:effectLst/>
                          <a:latin typeface="Arial Narrow"/>
                        </a:rPr>
                        <a:t>normatiza</a:t>
                      </a:r>
                      <a:r>
                        <a:rPr lang="es-CO" sz="1200" b="0" i="0" u="none" strike="noStrike" dirty="0">
                          <a:solidFill>
                            <a:srgbClr val="000000"/>
                          </a:solidFill>
                          <a:effectLst/>
                          <a:latin typeface="Arial Narrow"/>
                        </a:rPr>
                        <a:t> los arreglos de cartera de capital de trabajo con un plazo de acuerdo al flujo de caja del proyecto, sin limite de tiempo. Antes estaba limitado para cultivos de ciclo corto, a ser reestructurados máximo dos años, con uno de gracia.                                                                                                                         La situación actual de los algodoneros que se encuentran vencidos y castigados es que NO SON SUJETOS DE CREDITO, por tanto el Banco ha realizado una serie de reuniones con los Proveedores de insumos y los representantes de los integradores en la búsqueda de opciones y </a:t>
                      </a:r>
                      <a:r>
                        <a:rPr lang="es-CO" sz="1200" b="0" i="0" u="none" strike="noStrike" dirty="0" smtClean="0">
                          <a:solidFill>
                            <a:srgbClr val="000000"/>
                          </a:solidFill>
                          <a:effectLst/>
                          <a:latin typeface="Arial Narrow"/>
                        </a:rPr>
                        <a:t>alternativas </a:t>
                      </a:r>
                      <a:r>
                        <a:rPr lang="es-CO" sz="1200" b="0" i="0" u="none" strike="noStrike" dirty="0">
                          <a:solidFill>
                            <a:srgbClr val="000000"/>
                          </a:solidFill>
                          <a:effectLst/>
                          <a:latin typeface="Arial Narrow"/>
                        </a:rPr>
                        <a:t>que les permita acceder a recursos y ser sujetos de crédito. A la fecha, la situación no es una nueva línea de crédito, sino una nueva estructura  que les permita ser sujetos de crédito. </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fontAlgn="ctr"/>
                      <a:r>
                        <a:rPr lang="es-CO" sz="1200" b="0" i="0" u="none" strike="noStrike" dirty="0">
                          <a:solidFill>
                            <a:srgbClr val="000000"/>
                          </a:solidFill>
                          <a:effectLst/>
                          <a:latin typeface="Arial Narrow"/>
                        </a:rPr>
                        <a:t>El Banco está  dispuesto a seguir </a:t>
                      </a:r>
                      <a:r>
                        <a:rPr lang="es-CO" sz="1200" b="0" i="0" u="none" strike="noStrike" dirty="0" err="1">
                          <a:solidFill>
                            <a:srgbClr val="000000"/>
                          </a:solidFill>
                          <a:effectLst/>
                          <a:latin typeface="Arial Narrow"/>
                        </a:rPr>
                        <a:t>apoyándo</a:t>
                      </a:r>
                      <a:r>
                        <a:rPr lang="es-CO" sz="1200" b="0" i="0" u="none" strike="noStrike" dirty="0">
                          <a:solidFill>
                            <a:srgbClr val="000000"/>
                          </a:solidFill>
                          <a:effectLst/>
                          <a:latin typeface="Arial Narrow"/>
                        </a:rPr>
                        <a:t> al sector, pero todo depende de la actividad económica productiva, que les permita tener unos flujos de caja reales y suficientes para soportar los créditos actuales más los nuevos. Por lo tanto,  se está a la espera que los integrados y casas comerciales presenten al Banco una propuesta en la que se normalicen las operaciones vigentes y se pague el crédito nuevo.</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9151">
                <a:tc>
                  <a:txBody>
                    <a:bodyPr/>
                    <a:lstStyle/>
                    <a:p>
                      <a:pPr algn="l" fontAlgn="ctr"/>
                      <a:r>
                        <a:rPr lang="es-CO" sz="1200" b="0" i="0" u="none" strike="noStrike">
                          <a:solidFill>
                            <a:srgbClr val="000000"/>
                          </a:solidFill>
                          <a:effectLst/>
                          <a:latin typeface="Arial Narrow"/>
                        </a:rPr>
                        <a:t>5. Apoyo económico a CONALGODON para adelantar Estudio de Reconversión</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es-CO" sz="1200" b="0" i="0" u="none" strike="noStrike">
                          <a:solidFill>
                            <a:srgbClr val="000000"/>
                          </a:solidFill>
                          <a:effectLst/>
                          <a:latin typeface="Arial Narrow"/>
                        </a:rPr>
                        <a:t>La DCP apoyó con $80 millones un estudio de Indicadores de competitividad, elaborado por Fedesarrollo</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a:solidFill>
                            <a:srgbClr val="000000"/>
                          </a:solidFill>
                          <a:effectLst/>
                          <a:latin typeface="Arial Narrow"/>
                        </a:rPr>
                        <a:t>- Mayo: </a:t>
                      </a:r>
                      <a:r>
                        <a:rPr lang="es-CO" sz="1200" b="0" i="0" u="none" strike="noStrike" dirty="0" smtClean="0">
                          <a:solidFill>
                            <a:srgbClr val="000000"/>
                          </a:solidFill>
                          <a:effectLst/>
                          <a:latin typeface="Arial Narrow"/>
                        </a:rPr>
                        <a:t>socialización </a:t>
                      </a:r>
                      <a:r>
                        <a:rPr lang="es-CO" sz="1200" b="0" i="0" u="none" strike="noStrike" dirty="0">
                          <a:solidFill>
                            <a:srgbClr val="000000"/>
                          </a:solidFill>
                          <a:effectLst/>
                          <a:latin typeface="Arial Narrow"/>
                        </a:rPr>
                        <a:t>primer informe de avance análisis </a:t>
                      </a:r>
                      <a:r>
                        <a:rPr lang="es-CO" sz="1200" b="0" i="0" u="none" strike="noStrike" dirty="0" smtClean="0">
                          <a:solidFill>
                            <a:srgbClr val="000000"/>
                          </a:solidFill>
                          <a:effectLst/>
                          <a:latin typeface="Arial Narrow"/>
                        </a:rPr>
                        <a:t>socioeconómico </a:t>
                      </a:r>
                      <a:r>
                        <a:rPr lang="es-CO" sz="1200" b="0" i="0" u="none" strike="noStrike" dirty="0">
                          <a:solidFill>
                            <a:srgbClr val="000000"/>
                          </a:solidFill>
                          <a:effectLst/>
                          <a:latin typeface="Arial Narrow"/>
                        </a:rPr>
                        <a:t>de las zonas algodoneras, y análisis de encadenamientos del sector.</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99910">
                <a:tc>
                  <a:txBody>
                    <a:bodyPr/>
                    <a:lstStyle/>
                    <a:p>
                      <a:pPr algn="l" fontAlgn="ctr"/>
                      <a:r>
                        <a:rPr lang="es-CO" sz="1200" b="0" i="0" u="none" strike="noStrike">
                          <a:solidFill>
                            <a:srgbClr val="000000"/>
                          </a:solidFill>
                          <a:effectLst/>
                          <a:latin typeface="Arial Narrow"/>
                        </a:rPr>
                        <a:t>6. Incremento del Precio Garantizado, para la actual cosecha de la Costa, en $140.000 ton/fibra a través del FEPA</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es-CO" sz="1200" b="0" i="0" u="none" strike="noStrike">
                          <a:solidFill>
                            <a:srgbClr val="000000"/>
                          </a:solidFill>
                          <a:effectLst/>
                          <a:latin typeface="Arial Narrow"/>
                        </a:rPr>
                        <a:t>El MADR apoyó y avaló la propuesta de destinar $140.000 ton/fibra de compensacion, con cargo al FEPA, para los productores de la cosecha Costa 2012-13 beneficiarios de la compensaciona algodonera que paga el Ministerio a través de la Bolsa Mercantil.</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es-CO" sz="1200" b="0" i="0" u="none" strike="noStrike" dirty="0">
                          <a:solidFill>
                            <a:srgbClr val="000000"/>
                          </a:solidFill>
                          <a:effectLst/>
                          <a:latin typeface="Arial Narrow"/>
                        </a:rPr>
                        <a:t>Junio: inicio pagos compensación FEPA, una vez el MADR, a </a:t>
                      </a:r>
                      <a:r>
                        <a:rPr lang="es-CO" sz="1200" b="0" i="0" u="none" strike="noStrike" dirty="0" smtClean="0">
                          <a:solidFill>
                            <a:srgbClr val="000000"/>
                          </a:solidFill>
                          <a:effectLst/>
                          <a:latin typeface="Arial Narrow"/>
                        </a:rPr>
                        <a:t>través </a:t>
                      </a:r>
                      <a:r>
                        <a:rPr lang="es-CO" sz="1200" b="0" i="0" u="none" strike="noStrike" dirty="0">
                          <a:solidFill>
                            <a:srgbClr val="000000"/>
                          </a:solidFill>
                          <a:effectLst/>
                          <a:latin typeface="Arial Narrow"/>
                        </a:rPr>
                        <a:t>de la BMC, termine de pagar las compensaciones derivadas del PMG a los productores de esta cosecha.</a:t>
                      </a:r>
                    </a:p>
                  </a:txBody>
                  <a:tcPr marL="2953" marR="2953" marT="2953"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95607964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79512" y="424955"/>
            <a:ext cx="1296144" cy="3747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4"/>
          <p:cNvPicPr>
            <a:picLocks noChangeAspect="1" noChangeArrowheads="1"/>
          </p:cNvPicPr>
          <p:nvPr/>
        </p:nvPicPr>
        <p:blipFill>
          <a:blip r:embed="rId4" cstate="print">
            <a:extLst>
              <a:ext uri="{28A0092B-C50C-407E-A947-70E740481C1C}">
                <a14:useLocalDpi xmlns:a14="http://schemas.microsoft.com/office/drawing/2010/main" val="0"/>
              </a:ext>
            </a:extLst>
          </a:blip>
          <a:srcRect l="9409" r="14139" b="48984"/>
          <a:stretch>
            <a:fillRect/>
          </a:stretch>
        </p:blipFill>
        <p:spPr bwMode="auto">
          <a:xfrm>
            <a:off x="1551353" y="404664"/>
            <a:ext cx="1401661" cy="415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3 Rectángulo"/>
          <p:cNvSpPr/>
          <p:nvPr/>
        </p:nvSpPr>
        <p:spPr>
          <a:xfrm>
            <a:off x="0" y="6453336"/>
            <a:ext cx="9144000" cy="404664"/>
          </a:xfrm>
          <a:prstGeom prst="rect">
            <a:avLst/>
          </a:prstGeom>
          <a:solidFill>
            <a:srgbClr val="6BB23E"/>
          </a:solidFill>
          <a:ln>
            <a:solidFill>
              <a:srgbClr val="6BB23E"/>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solidFill>
                <a:prstClr val="white"/>
              </a:solidFill>
            </a:endParaRPr>
          </a:p>
        </p:txBody>
      </p:sp>
      <p:sp>
        <p:nvSpPr>
          <p:cNvPr id="9" name="8 CuadroTexto"/>
          <p:cNvSpPr txBox="1"/>
          <p:nvPr/>
        </p:nvSpPr>
        <p:spPr>
          <a:xfrm>
            <a:off x="4539278" y="338089"/>
            <a:ext cx="4140065" cy="461665"/>
          </a:xfrm>
          <a:prstGeom prst="rect">
            <a:avLst/>
          </a:prstGeom>
          <a:noFill/>
        </p:spPr>
        <p:txBody>
          <a:bodyPr wrap="square" rtlCol="0">
            <a:spAutoFit/>
          </a:bodyPr>
          <a:lstStyle/>
          <a:p>
            <a:pPr algn="r"/>
            <a:r>
              <a:rPr lang="es-CO" sz="2400" b="1" dirty="0" smtClean="0">
                <a:solidFill>
                  <a:prstClr val="black"/>
                </a:solidFill>
                <a:latin typeface="Arial Narrow" pitchFamily="34" charset="0"/>
                <a:cs typeface="Arial" pitchFamily="34" charset="0"/>
              </a:rPr>
              <a:t>SECTOR LECHE</a:t>
            </a:r>
            <a:endParaRPr lang="es-CO" sz="2400" b="1" dirty="0">
              <a:solidFill>
                <a:prstClr val="black"/>
              </a:solidFill>
              <a:latin typeface="Arial" pitchFamily="34" charset="0"/>
              <a:cs typeface="Arial" pitchFamily="34" charset="0"/>
            </a:endParaRPr>
          </a:p>
        </p:txBody>
      </p:sp>
      <p:graphicFrame>
        <p:nvGraphicFramePr>
          <p:cNvPr id="6" name="5 Tabla"/>
          <p:cNvGraphicFramePr>
            <a:graphicFrameLocks noGrp="1"/>
          </p:cNvGraphicFramePr>
          <p:nvPr>
            <p:extLst>
              <p:ext uri="{D42A27DB-BD31-4B8C-83A1-F6EECF244321}">
                <p14:modId xmlns:p14="http://schemas.microsoft.com/office/powerpoint/2010/main" val="3373052073"/>
              </p:ext>
            </p:extLst>
          </p:nvPr>
        </p:nvGraphicFramePr>
        <p:xfrm>
          <a:off x="215516" y="1107970"/>
          <a:ext cx="8712967" cy="5301958"/>
        </p:xfrm>
        <a:graphic>
          <a:graphicData uri="http://schemas.openxmlformats.org/drawingml/2006/table">
            <a:tbl>
              <a:tblPr/>
              <a:tblGrid>
                <a:gridCol w="2340260"/>
                <a:gridCol w="2592288"/>
                <a:gridCol w="3780419"/>
              </a:tblGrid>
              <a:tr h="303238">
                <a:tc>
                  <a:txBody>
                    <a:bodyPr/>
                    <a:lstStyle/>
                    <a:p>
                      <a:pPr algn="ctr" fontAlgn="b"/>
                      <a:r>
                        <a:rPr lang="es-CO" sz="1800" b="1" i="0" u="none" strike="noStrike" dirty="0">
                          <a:solidFill>
                            <a:srgbClr val="000000"/>
                          </a:solidFill>
                          <a:effectLst/>
                          <a:latin typeface="Arial Narrow"/>
                        </a:rPr>
                        <a:t>Compromisos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1800" b="1" i="0" u="none" strike="noStrike" dirty="0">
                          <a:solidFill>
                            <a:srgbClr val="000000"/>
                          </a:solidFill>
                          <a:effectLst/>
                          <a:latin typeface="Arial Narrow"/>
                        </a:rPr>
                        <a:t>Acciones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c>
                  <a:txBody>
                    <a:bodyPr/>
                    <a:lstStyle/>
                    <a:p>
                      <a:pPr algn="ctr" fontAlgn="b"/>
                      <a:r>
                        <a:rPr lang="es-CO" sz="1800" b="1" i="0" u="none" strike="noStrike" dirty="0">
                          <a:solidFill>
                            <a:srgbClr val="000000"/>
                          </a:solidFill>
                          <a:effectLst/>
                          <a:latin typeface="Arial Narrow"/>
                        </a:rPr>
                        <a:t>Cronograma</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92D050"/>
                    </a:solidFill>
                  </a:tcPr>
                </a:tc>
              </a:tr>
              <a:tr h="548143">
                <a:tc>
                  <a:txBody>
                    <a:bodyPr/>
                    <a:lstStyle/>
                    <a:p>
                      <a:pPr algn="ctr" fontAlgn="b"/>
                      <a:endParaRPr lang="es-CO" sz="1300" b="1" i="0" u="none" strike="noStrike" dirty="0" smtClean="0">
                        <a:solidFill>
                          <a:srgbClr val="000000"/>
                        </a:solidFill>
                        <a:effectLst/>
                        <a:latin typeface="Arial Narrow"/>
                      </a:endParaRPr>
                    </a:p>
                    <a:p>
                      <a:pPr algn="ctr" fontAlgn="b"/>
                      <a:endParaRPr lang="es-CO" sz="1300" b="1" i="0" u="none" strike="noStrike" dirty="0" smtClean="0">
                        <a:solidFill>
                          <a:srgbClr val="000000"/>
                        </a:solidFill>
                        <a:effectLst/>
                        <a:latin typeface="Arial Narrow"/>
                      </a:endParaRPr>
                    </a:p>
                    <a:p>
                      <a:pPr algn="ctr" fontAlgn="b"/>
                      <a:r>
                        <a:rPr lang="es-CO" sz="1300" b="1" i="0" u="none" strike="noStrike" dirty="0" smtClean="0">
                          <a:solidFill>
                            <a:srgbClr val="000000"/>
                          </a:solidFill>
                          <a:effectLst/>
                          <a:latin typeface="Arial Narrow"/>
                        </a:rPr>
                        <a:t>En</a:t>
                      </a:r>
                      <a:r>
                        <a:rPr lang="es-CO" sz="1300" b="1" i="0" u="none" strike="noStrike" baseline="0" dirty="0" smtClean="0">
                          <a:solidFill>
                            <a:srgbClr val="000000"/>
                          </a:solidFill>
                          <a:effectLst/>
                          <a:latin typeface="Arial Narrow"/>
                        </a:rPr>
                        <a:t> relación a </a:t>
                      </a:r>
                      <a:r>
                        <a:rPr lang="es-CO" sz="1300" b="1" i="0" u="none" strike="noStrike" dirty="0" smtClean="0">
                          <a:solidFill>
                            <a:srgbClr val="000000"/>
                          </a:solidFill>
                          <a:effectLst/>
                          <a:latin typeface="Arial Narrow"/>
                        </a:rPr>
                        <a:t>PRECIOS</a:t>
                      </a:r>
                      <a:endParaRPr lang="es-CO" sz="1300" b="1" i="0" u="none" strike="noStrike" baseline="0" dirty="0" smtClean="0">
                        <a:solidFill>
                          <a:srgbClr val="000000"/>
                        </a:solidFill>
                        <a:effectLst/>
                        <a:latin typeface="Arial Narrow"/>
                      </a:endParaRPr>
                    </a:p>
                    <a:p>
                      <a:pPr algn="just"/>
                      <a:endParaRPr lang="es-CO" sz="1400" dirty="0" smtClean="0">
                        <a:latin typeface="Arial Narrow" pitchFamily="34" charset="0"/>
                      </a:endParaRPr>
                    </a:p>
                    <a:p>
                      <a:pPr marL="342900" indent="-342900" algn="just" defTabSz="914400" rtl="0" eaLnBrk="1" fontAlgn="b" latinLnBrk="0" hangingPunct="1">
                        <a:buFont typeface="+mj-lt"/>
                        <a:buAutoNum type="arabicPeriod"/>
                      </a:pPr>
                      <a:r>
                        <a:rPr lang="es-CO" sz="1400" dirty="0" smtClean="0">
                          <a:latin typeface="Arial Narrow" pitchFamily="34" charset="0"/>
                        </a:rPr>
                        <a:t>El MADR activo</a:t>
                      </a:r>
                      <a:r>
                        <a:rPr lang="es-CO" sz="1400" baseline="0" dirty="0" smtClean="0">
                          <a:latin typeface="Arial Narrow" pitchFamily="34" charset="0"/>
                        </a:rPr>
                        <a:t> el Fondo de Estabilización de Precios del Fondo Nacional del Ganando , para la promoción de las exportaciones </a:t>
                      </a:r>
                      <a:r>
                        <a:rPr lang="es-CO" sz="1400" b="0" i="0" u="none" strike="noStrike" kern="1200" baseline="0" dirty="0" smtClean="0">
                          <a:solidFill>
                            <a:srgbClr val="000000"/>
                          </a:solidFill>
                          <a:effectLst/>
                          <a:latin typeface="Arial Narrow"/>
                          <a:ea typeface="+mn-ea"/>
                          <a:cs typeface="+mn-cs"/>
                        </a:rPr>
                        <a:t>se cuenta </a:t>
                      </a:r>
                    </a:p>
                    <a:p>
                      <a:pPr marL="342900" indent="-342900" algn="just" defTabSz="914400" rtl="0" eaLnBrk="1" fontAlgn="b" latinLnBrk="0" hangingPunct="1">
                        <a:buFont typeface="+mj-lt"/>
                        <a:buAutoNum type="arabicPeriod"/>
                      </a:pPr>
                      <a:endParaRPr lang="es-CO" sz="1400" b="0" i="0" u="none" strike="noStrike" kern="1200" baseline="0" dirty="0" smtClean="0">
                        <a:solidFill>
                          <a:srgbClr val="000000"/>
                        </a:solidFill>
                        <a:effectLst/>
                        <a:latin typeface="Arial Narrow"/>
                        <a:ea typeface="+mn-ea"/>
                        <a:cs typeface="+mn-cs"/>
                      </a:endParaRPr>
                    </a:p>
                    <a:p>
                      <a:pPr marL="342900" indent="-342900" algn="just" defTabSz="914400" rtl="0" eaLnBrk="1" fontAlgn="b" latinLnBrk="0" hangingPunct="1">
                        <a:buFont typeface="+mj-lt"/>
                        <a:buAutoNum type="arabicPeriod"/>
                      </a:pPr>
                      <a:r>
                        <a:rPr lang="es-CO" sz="1400" b="0" i="0" u="none" strike="noStrike" kern="1200" baseline="0" dirty="0" smtClean="0">
                          <a:solidFill>
                            <a:srgbClr val="000000"/>
                          </a:solidFill>
                          <a:effectLst/>
                          <a:latin typeface="Arial Narrow"/>
                          <a:ea typeface="+mn-ea"/>
                          <a:cs typeface="+mn-cs"/>
                        </a:rPr>
                        <a:t>Compras de leche liquida en el programa LECHE PARA LA PROSPERIDAD, con recursos del MADR  para compra de leche liquida dirigida al mercado  asistencial que tendrá como operador al ICBF</a:t>
                      </a:r>
                      <a:endParaRPr lang="es-CO" sz="1400" baseline="0" dirty="0" smtClean="0">
                        <a:latin typeface="Arial Narrow" pitchFamily="34" charset="0"/>
                      </a:endParaRPr>
                    </a:p>
                    <a:p>
                      <a:pPr marL="342900" indent="-342900" algn="just">
                        <a:buFont typeface="+mj-lt"/>
                        <a:buAutoNum type="arabicPeriod"/>
                      </a:pPr>
                      <a:endParaRPr lang="es-CO" sz="1300" b="0" i="0" u="none" strike="noStrike" dirty="0">
                        <a:solidFill>
                          <a:srgbClr val="000000"/>
                        </a:solidFill>
                        <a:effectLst/>
                        <a:latin typeface="Arial Narrow"/>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indent="0" algn="just">
                        <a:buFont typeface="Arial" pitchFamily="34" charset="0"/>
                        <a:buNone/>
                      </a:pPr>
                      <a:r>
                        <a:rPr lang="es-CO" sz="1400" dirty="0" smtClean="0">
                          <a:latin typeface="Arial Narrow" pitchFamily="34" charset="0"/>
                        </a:rPr>
                        <a:t>1. Expedición de</a:t>
                      </a:r>
                      <a:r>
                        <a:rPr lang="es-CO" sz="1400" baseline="0" dirty="0" smtClean="0">
                          <a:latin typeface="Arial Narrow" pitchFamily="34" charset="0"/>
                        </a:rPr>
                        <a:t> acuerdos del FEP  fondo estabilización de Precios, para disponer de 10 mil millones de pesos que se encontraban congelados, y se dispondrán  de la siguiente manera :</a:t>
                      </a:r>
                    </a:p>
                    <a:p>
                      <a:pPr marL="342900" indent="-342900" algn="just">
                        <a:buFont typeface="Arial" pitchFamily="34" charset="0"/>
                        <a:buChar char="•"/>
                      </a:pPr>
                      <a:r>
                        <a:rPr lang="es-CO" sz="1400" baseline="0" dirty="0" smtClean="0">
                          <a:latin typeface="Arial Narrow" pitchFamily="34" charset="0"/>
                          <a:cs typeface="Arial" pitchFamily="34" charset="0"/>
                        </a:rPr>
                        <a:t>5000 millones  para compensación de exportaciones de leche en polvo  acuerdo N 06 de 2013</a:t>
                      </a:r>
                    </a:p>
                    <a:p>
                      <a:pPr marL="342900" indent="-342900" algn="just">
                        <a:buFont typeface="Arial" pitchFamily="34" charset="0"/>
                        <a:buChar char="•"/>
                      </a:pPr>
                      <a:endParaRPr lang="es-CO" sz="1400" baseline="0" dirty="0" smtClean="0">
                        <a:latin typeface="Arial Narrow" pitchFamily="34" charset="0"/>
                        <a:cs typeface="Arial" pitchFamily="34" charset="0"/>
                      </a:endParaRPr>
                    </a:p>
                    <a:p>
                      <a:pPr marL="342900" indent="-342900" algn="just">
                        <a:buFont typeface="Arial" pitchFamily="34" charset="0"/>
                        <a:buChar char="•"/>
                      </a:pPr>
                      <a:r>
                        <a:rPr lang="es-CO" sz="1400" baseline="0" dirty="0" smtClean="0">
                          <a:latin typeface="Arial Narrow" pitchFamily="34" charset="0"/>
                          <a:cs typeface="Arial" pitchFamily="34" charset="0"/>
                        </a:rPr>
                        <a:t>5000 millones para la compensación para la compra de leche liquida en programa de mercado de asistencia</a:t>
                      </a:r>
                    </a:p>
                    <a:p>
                      <a:pPr marL="342900" indent="-342900" algn="just">
                        <a:buFont typeface="+mj-lt"/>
                        <a:buAutoNum type="arabicPeriod"/>
                      </a:pPr>
                      <a:endParaRPr lang="es-CO" sz="1400" baseline="0" dirty="0" smtClean="0">
                        <a:latin typeface="Arial Narrow" pitchFamily="34" charset="0"/>
                      </a:endParaRPr>
                    </a:p>
                    <a:p>
                      <a:pPr marL="0" indent="0" algn="just">
                        <a:buFont typeface="+mj-lt"/>
                        <a:buNone/>
                      </a:pPr>
                      <a:endParaRPr lang="es-CO" sz="1400" baseline="0" dirty="0" smtClean="0">
                        <a:latin typeface="Arial Narrow" pitchFamily="34" charset="0"/>
                      </a:endParaRPr>
                    </a:p>
                    <a:p>
                      <a:pPr marL="0" marR="0" indent="0" algn="just" defTabSz="914400" rtl="0" eaLnBrk="1" fontAlgn="auto" latinLnBrk="0" hangingPunct="1">
                        <a:lnSpc>
                          <a:spcPct val="100000"/>
                        </a:lnSpc>
                        <a:spcBef>
                          <a:spcPts val="0"/>
                        </a:spcBef>
                        <a:spcAft>
                          <a:spcPts val="0"/>
                        </a:spcAft>
                        <a:buClrTx/>
                        <a:buSzTx/>
                        <a:buFont typeface="+mj-lt"/>
                        <a:buNone/>
                        <a:tabLst/>
                        <a:defRPr/>
                      </a:pPr>
                      <a:r>
                        <a:rPr lang="es-CO" sz="1400" baseline="0" dirty="0" smtClean="0">
                          <a:latin typeface="Arial Narrow" pitchFamily="34" charset="0"/>
                          <a:cs typeface="Arial" pitchFamily="34" charset="0"/>
                        </a:rPr>
                        <a:t>2. Adicionalmente  se hace la asignación de 19000 millones del MADR para compras de leche fresca</a:t>
                      </a:r>
                    </a:p>
                    <a:p>
                      <a:pPr marL="0" indent="0" algn="just">
                        <a:buFont typeface="+mj-lt"/>
                        <a:buNone/>
                      </a:pPr>
                      <a:endParaRPr lang="es-CO" sz="1400" baseline="0" dirty="0" smtClean="0">
                        <a:latin typeface="Arial Narrow" pitchFamily="34" charset="0"/>
                      </a:endParaRPr>
                    </a:p>
                    <a:p>
                      <a:pPr algn="just"/>
                      <a:endParaRPr lang="es-CO" sz="1400" baseline="0" dirty="0" smtClean="0">
                        <a:latin typeface="Arial Narrow" pitchFamily="34" charset="0"/>
                      </a:endParaRPr>
                    </a:p>
                    <a:p>
                      <a:pPr marL="342900" indent="-342900" algn="just">
                        <a:buFont typeface="+mj-lt"/>
                        <a:buAutoNum type="arabicPeriod"/>
                      </a:pPr>
                      <a:endParaRPr lang="es-CO" sz="1400" baseline="0" dirty="0" smtClean="0">
                        <a:latin typeface="Arial Narrow" pitchFamily="34" charset="0"/>
                        <a:cs typeface="Arial" pitchFamily="34" charset="0"/>
                      </a:endParaRPr>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342900" indent="-342900" algn="just" defTabSz="914400" rtl="0" eaLnBrk="1" fontAlgn="b" latinLnBrk="0" hangingPunct="1">
                        <a:buFont typeface="+mj-lt"/>
                        <a:buAutoNum type="arabicPeriod"/>
                      </a:pPr>
                      <a:r>
                        <a:rPr lang="es-CO" sz="1300" b="0" i="0" u="none" strike="noStrike" kern="1200" baseline="0" dirty="0" smtClean="0">
                          <a:solidFill>
                            <a:srgbClr val="000000"/>
                          </a:solidFill>
                          <a:effectLst/>
                          <a:latin typeface="Arial Narrow"/>
                          <a:ea typeface="+mn-ea"/>
                          <a:cs typeface="+mn-cs"/>
                        </a:rPr>
                        <a:t>La vigencia del acuerdo N 6  rige desde Junio 27 de 2013 hasta la finalización de los recursos que se considera hasta diciembre de 2013 Para la compensación de exportaciones de leche en polvo y quesos madurados, asignando $1566 pesos por kilo de leche en polvo exportada, hay compromiso de parte de la secretaria del FEP para vincular a toda la industria nacional ya se inicio el proceso de anuncios </a:t>
                      </a:r>
                    </a:p>
                    <a:p>
                      <a:pPr marL="342900" indent="-342900" algn="just" defTabSz="914400" rtl="0" eaLnBrk="1" fontAlgn="b" latinLnBrk="0" hangingPunct="1">
                        <a:buFont typeface="+mj-lt"/>
                        <a:buAutoNum type="arabicPeriod"/>
                      </a:pPr>
                      <a:endParaRPr lang="es-CO" sz="1300" b="0" i="0" u="none" strike="noStrike" kern="1200" baseline="0" dirty="0" smtClean="0">
                        <a:solidFill>
                          <a:srgbClr val="000000"/>
                        </a:solidFill>
                        <a:effectLst/>
                        <a:latin typeface="Arial Narrow"/>
                        <a:ea typeface="+mn-ea"/>
                        <a:cs typeface="+mn-cs"/>
                      </a:endParaRPr>
                    </a:p>
                    <a:p>
                      <a:pPr marL="342900" indent="-342900" algn="just" defTabSz="914400" rtl="0" eaLnBrk="1" fontAlgn="b" latinLnBrk="0" hangingPunct="1">
                        <a:buFont typeface="+mj-lt"/>
                        <a:buAutoNum type="arabicPeriod"/>
                      </a:pPr>
                      <a:r>
                        <a:rPr lang="es-CO" sz="1300" b="0" i="0" u="none" strike="noStrike" kern="1200" baseline="0" dirty="0" smtClean="0">
                          <a:solidFill>
                            <a:srgbClr val="000000"/>
                          </a:solidFill>
                          <a:effectLst/>
                          <a:latin typeface="Arial Narrow"/>
                          <a:ea typeface="+mn-ea"/>
                          <a:cs typeface="+mn-cs"/>
                        </a:rPr>
                        <a:t>La vigencia para la compra de leche liquida y uso de la compensación  para esta leche fresca es desde  julio a diciembre de 2013, el producto lácteo  será comprado por el Ministerio de Agricultura a través de la Bolsa Mercantil en subasta publica a la baja (inversa) este producto será entregado en programa adicional del ICBF a mercado NUEVOS ASISTENCIALES, </a:t>
                      </a:r>
                    </a:p>
                  </a:txBody>
                  <a:tcPr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1867599775"/>
      </p:ext>
    </p:extLst>
  </p:cSld>
  <p:clrMapOvr>
    <a:masterClrMapping/>
  </p:clrMapOvr>
  <p:timing>
    <p:tnLst>
      <p:par>
        <p:cTn id="1" dur="indefinite" restart="never" nodeType="tmRoot"/>
      </p:par>
    </p:tnLst>
  </p:timing>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30</TotalTime>
  <Words>2968</Words>
  <Application>Microsoft Office PowerPoint</Application>
  <PresentationFormat>Presentación en pantalla (4:3)</PresentationFormat>
  <Paragraphs>219</Paragraphs>
  <Slides>11</Slides>
  <Notes>8</Notes>
  <HiddenSlides>0</HiddenSlides>
  <MMClips>0</MMClips>
  <ScaleCrop>false</ScaleCrop>
  <HeadingPairs>
    <vt:vector size="4" baseType="variant">
      <vt:variant>
        <vt:lpstr>Tema</vt:lpstr>
      </vt:variant>
      <vt:variant>
        <vt:i4>1</vt:i4>
      </vt:variant>
      <vt:variant>
        <vt:lpstr>Títulos de diapositiva</vt:lpstr>
      </vt:variant>
      <vt:variant>
        <vt:i4>11</vt:i4>
      </vt:variant>
    </vt:vector>
  </HeadingPairs>
  <TitlesOfParts>
    <vt:vector size="12" baseType="lpstr">
      <vt:lpstr>Tema de Office</vt:lpstr>
      <vt:lpstr>Presentación de PowerPoint</vt:lpstr>
      <vt:lpstr>Presentación de PowerPoint</vt:lpstr>
      <vt:lpstr>SECTOR CACAO</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Aura Maria Duarte</dc:creator>
  <cp:lastModifiedBy>Alejandro Henao</cp:lastModifiedBy>
  <cp:revision>5</cp:revision>
  <dcterms:created xsi:type="dcterms:W3CDTF">2013-07-08T20:47:37Z</dcterms:created>
  <dcterms:modified xsi:type="dcterms:W3CDTF">2013-09-06T17:06:20Z</dcterms:modified>
</cp:coreProperties>
</file>

<file path=docProps/thumbnail.jpeg>
</file>